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257" r:id="rId2"/>
    <p:sldId id="288" r:id="rId3"/>
    <p:sldId id="291" r:id="rId4"/>
    <p:sldId id="290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310" r:id="rId13"/>
    <p:sldId id="299" r:id="rId14"/>
    <p:sldId id="300" r:id="rId15"/>
    <p:sldId id="312" r:id="rId16"/>
    <p:sldId id="301" r:id="rId17"/>
    <p:sldId id="307" r:id="rId18"/>
    <p:sldId id="308" r:id="rId19"/>
    <p:sldId id="309" r:id="rId20"/>
    <p:sldId id="302" r:id="rId21"/>
    <p:sldId id="303" r:id="rId22"/>
    <p:sldId id="313" r:id="rId23"/>
    <p:sldId id="314" r:id="rId24"/>
    <p:sldId id="315" r:id="rId25"/>
    <p:sldId id="316" r:id="rId26"/>
    <p:sldId id="306" r:id="rId27"/>
    <p:sldId id="317" r:id="rId28"/>
    <p:sldId id="289" r:id="rId29"/>
  </p:sldIdLst>
  <p:sldSz cx="2437765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95F9F4C-4008-447B-9EEE-BB6F919CA605}">
          <p14:sldIdLst>
            <p14:sldId id="257"/>
            <p14:sldId id="288"/>
            <p14:sldId id="291"/>
            <p14:sldId id="290"/>
            <p14:sldId id="292"/>
            <p14:sldId id="293"/>
            <p14:sldId id="294"/>
            <p14:sldId id="295"/>
            <p14:sldId id="296"/>
            <p14:sldId id="297"/>
            <p14:sldId id="298"/>
            <p14:sldId id="310"/>
            <p14:sldId id="299"/>
            <p14:sldId id="300"/>
            <p14:sldId id="312"/>
            <p14:sldId id="301"/>
            <p14:sldId id="307"/>
            <p14:sldId id="308"/>
            <p14:sldId id="309"/>
            <p14:sldId id="302"/>
            <p14:sldId id="303"/>
            <p14:sldId id="313"/>
            <p14:sldId id="314"/>
            <p14:sldId id="315"/>
            <p14:sldId id="316"/>
            <p14:sldId id="306"/>
            <p14:sldId id="317"/>
            <p14:sldId id="2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3" userDrawn="1">
          <p15:clr>
            <a:srgbClr val="A4A3A4"/>
          </p15:clr>
        </p15:guide>
        <p15:guide id="2" pos="11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73B"/>
    <a:srgbClr val="D51746"/>
    <a:srgbClr val="184823"/>
    <a:srgbClr val="1F5F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34" d="100"/>
          <a:sy n="34" d="100"/>
        </p:scale>
        <p:origin x="780" y="96"/>
      </p:cViewPr>
      <p:guideLst>
        <p:guide orient="horz" pos="283"/>
        <p:guide pos="11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image" Target="../media/image51.wmf"/><Relationship Id="rId1" Type="http://schemas.openxmlformats.org/officeDocument/2006/relationships/image" Target="../media/image50.wmf"/><Relationship Id="rId5" Type="http://schemas.openxmlformats.org/officeDocument/2006/relationships/image" Target="../media/image54.wmf"/><Relationship Id="rId4" Type="http://schemas.openxmlformats.org/officeDocument/2006/relationships/image" Target="../media/image53.wmf"/></Relationships>
</file>

<file path=ppt/media/image1.png>
</file>

<file path=ppt/media/image10.png>
</file>

<file path=ppt/media/image11.svg>
</file>

<file path=ppt/media/image12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png>
</file>

<file path=ppt/media/image24.png>
</file>

<file path=ppt/media/image24.svg>
</file>

<file path=ppt/media/image25.png>
</file>

<file path=ppt/media/image26.sv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JPG>
</file>

<file path=ppt/media/image48.JPG>
</file>

<file path=ppt/media/image49.JPG>
</file>

<file path=ppt/media/image5.JPG>
</file>

<file path=ppt/media/image50.wmf>
</file>

<file path=ppt/media/image51.wmf>
</file>

<file path=ppt/media/image52.wmf>
</file>

<file path=ppt/media/image53.wmf>
</file>

<file path=ppt/media/image54.wmf>
</file>

<file path=ppt/media/image55.png>
</file>

<file path=ppt/media/image56.JPG>
</file>

<file path=ppt/media/image57.JPG>
</file>

<file path=ppt/media/image58.jpg>
</file>

<file path=ppt/media/image59.jpg>
</file>

<file path=ppt/media/image6.JPG>
</file>

<file path=ppt/media/image60.jpg>
</file>

<file path=ppt/media/image61.jpg>
</file>

<file path=ppt/media/image62.jpg>
</file>

<file path=ppt/media/image63.jpg>
</file>

<file path=ppt/media/image64.png>
</file>

<file path=ppt/media/image65.jpg>
</file>

<file path=ppt/media/image66.png>
</file>

<file path=ppt/media/image67.svg>
</file>

<file path=ppt/media/image68.png>
</file>

<file path=ppt/media/image69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6ECEDD-3BD4-4C3E-B823-475923AE389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6452B-B6B8-4D1A-A5DB-EC63412EC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81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59276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21767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4207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43062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0561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26302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84925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87665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39471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83370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9432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16133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58243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86553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56753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50585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08394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44538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05139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9233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113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1961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80591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4608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48261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063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7331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206" y="2244726"/>
            <a:ext cx="18283238" cy="4775200"/>
          </a:xfrm>
          <a:prstGeom prst="rect">
            <a:avLst/>
          </a:prstGeom>
        </p:spPr>
        <p:txBody>
          <a:bodyPr anchor="b"/>
          <a:lstStyle>
            <a:lvl1pPr algn="ctr">
              <a:defRPr sz="119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206" y="7204076"/>
            <a:ext cx="18283238" cy="33115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799"/>
            </a:lvl1pPr>
            <a:lvl2pPr marL="914171" indent="0" algn="ctr">
              <a:buNone/>
              <a:defRPr sz="3999"/>
            </a:lvl2pPr>
            <a:lvl3pPr marL="1828343" indent="0" algn="ctr">
              <a:buNone/>
              <a:defRPr sz="3599"/>
            </a:lvl3pPr>
            <a:lvl4pPr marL="2742514" indent="0" algn="ctr">
              <a:buNone/>
              <a:defRPr sz="3199"/>
            </a:lvl4pPr>
            <a:lvl5pPr marL="3656686" indent="0" algn="ctr">
              <a:buNone/>
              <a:defRPr sz="3199"/>
            </a:lvl5pPr>
            <a:lvl6pPr marL="4570857" indent="0" algn="ctr">
              <a:buNone/>
              <a:defRPr sz="3199"/>
            </a:lvl6pPr>
            <a:lvl7pPr marL="5485028" indent="0" algn="ctr">
              <a:buNone/>
              <a:defRPr sz="3199"/>
            </a:lvl7pPr>
            <a:lvl8pPr marL="6399200" indent="0" algn="ctr">
              <a:buNone/>
              <a:defRPr sz="3199"/>
            </a:lvl8pPr>
            <a:lvl9pPr marL="7313371" indent="0" algn="ctr">
              <a:buNone/>
              <a:defRPr sz="31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76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81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5256" y="730250"/>
            <a:ext cx="5256431" cy="11623676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5963" y="730250"/>
            <a:ext cx="15464572" cy="1162367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08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24377650" cy="8267700"/>
          </a:xfrm>
          <a:solidFill>
            <a:srgbClr val="BFBFBF"/>
          </a:solidFill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 sz="2800"/>
              <a:t>ADVANT Multipurpose  Presentation 2017 </a:t>
            </a:r>
            <a:endParaRPr lang="en-GB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83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2108201" y="3402014"/>
            <a:ext cx="6408217" cy="4824139"/>
          </a:xfrm>
          <a:custGeom>
            <a:avLst/>
            <a:gdLst>
              <a:gd name="connsiteX0" fmla="*/ 151284 w 6408217"/>
              <a:gd name="connsiteY0" fmla="*/ 0 h 4824139"/>
              <a:gd name="connsiteX1" fmla="*/ 6256439 w 6408217"/>
              <a:gd name="connsiteY1" fmla="*/ 0 h 4824139"/>
              <a:gd name="connsiteX2" fmla="*/ 6314317 w 6408217"/>
              <a:gd name="connsiteY2" fmla="*/ 11685 h 4824139"/>
              <a:gd name="connsiteX3" fmla="*/ 6408217 w 6408217"/>
              <a:gd name="connsiteY3" fmla="*/ 153348 h 4824139"/>
              <a:gd name="connsiteX4" fmla="*/ 6408217 w 6408217"/>
              <a:gd name="connsiteY4" fmla="*/ 4824139 h 4824139"/>
              <a:gd name="connsiteX5" fmla="*/ 0 w 6408217"/>
              <a:gd name="connsiteY5" fmla="*/ 4824139 h 4824139"/>
              <a:gd name="connsiteX6" fmla="*/ 0 w 6408217"/>
              <a:gd name="connsiteY6" fmla="*/ 150896 h 4824139"/>
              <a:gd name="connsiteX7" fmla="*/ 11587 w 6408217"/>
              <a:gd name="connsiteY7" fmla="*/ 93504 h 4824139"/>
              <a:gd name="connsiteX8" fmla="*/ 93406 w 6408217"/>
              <a:gd name="connsiteY8" fmla="*/ 11685 h 482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08217" h="4824139">
                <a:moveTo>
                  <a:pt x="151284" y="0"/>
                </a:moveTo>
                <a:lnTo>
                  <a:pt x="6256439" y="0"/>
                </a:lnTo>
                <a:lnTo>
                  <a:pt x="6314317" y="11685"/>
                </a:lnTo>
                <a:cubicBezTo>
                  <a:pt x="6369498" y="35025"/>
                  <a:pt x="6408217" y="89665"/>
                  <a:pt x="6408217" y="153348"/>
                </a:cubicBezTo>
                <a:lnTo>
                  <a:pt x="6408217" y="4824139"/>
                </a:lnTo>
                <a:lnTo>
                  <a:pt x="0" y="4824139"/>
                </a:lnTo>
                <a:lnTo>
                  <a:pt x="0" y="150896"/>
                </a:lnTo>
                <a:lnTo>
                  <a:pt x="11587" y="93504"/>
                </a:lnTo>
                <a:cubicBezTo>
                  <a:pt x="27147" y="56716"/>
                  <a:pt x="56618" y="27245"/>
                  <a:pt x="93406" y="1168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8797050" y="2857501"/>
            <a:ext cx="7854846" cy="5913166"/>
          </a:xfrm>
          <a:custGeom>
            <a:avLst/>
            <a:gdLst>
              <a:gd name="connsiteX0" fmla="*/ 151284 w 6408217"/>
              <a:gd name="connsiteY0" fmla="*/ 0 h 4824139"/>
              <a:gd name="connsiteX1" fmla="*/ 6256439 w 6408217"/>
              <a:gd name="connsiteY1" fmla="*/ 0 h 4824139"/>
              <a:gd name="connsiteX2" fmla="*/ 6314317 w 6408217"/>
              <a:gd name="connsiteY2" fmla="*/ 11685 h 4824139"/>
              <a:gd name="connsiteX3" fmla="*/ 6408217 w 6408217"/>
              <a:gd name="connsiteY3" fmla="*/ 153348 h 4824139"/>
              <a:gd name="connsiteX4" fmla="*/ 6408217 w 6408217"/>
              <a:gd name="connsiteY4" fmla="*/ 4824139 h 4824139"/>
              <a:gd name="connsiteX5" fmla="*/ 0 w 6408217"/>
              <a:gd name="connsiteY5" fmla="*/ 4824139 h 4824139"/>
              <a:gd name="connsiteX6" fmla="*/ 0 w 6408217"/>
              <a:gd name="connsiteY6" fmla="*/ 150896 h 4824139"/>
              <a:gd name="connsiteX7" fmla="*/ 11587 w 6408217"/>
              <a:gd name="connsiteY7" fmla="*/ 93504 h 4824139"/>
              <a:gd name="connsiteX8" fmla="*/ 93406 w 6408217"/>
              <a:gd name="connsiteY8" fmla="*/ 11685 h 482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08217" h="4824139">
                <a:moveTo>
                  <a:pt x="151284" y="0"/>
                </a:moveTo>
                <a:lnTo>
                  <a:pt x="6256439" y="0"/>
                </a:lnTo>
                <a:lnTo>
                  <a:pt x="6314317" y="11685"/>
                </a:lnTo>
                <a:cubicBezTo>
                  <a:pt x="6369498" y="35025"/>
                  <a:pt x="6408217" y="89665"/>
                  <a:pt x="6408217" y="153348"/>
                </a:cubicBezTo>
                <a:lnTo>
                  <a:pt x="6408217" y="4824139"/>
                </a:lnTo>
                <a:lnTo>
                  <a:pt x="0" y="4824139"/>
                </a:lnTo>
                <a:lnTo>
                  <a:pt x="0" y="150896"/>
                </a:lnTo>
                <a:lnTo>
                  <a:pt x="11587" y="93504"/>
                </a:lnTo>
                <a:cubicBezTo>
                  <a:pt x="27147" y="56716"/>
                  <a:pt x="56618" y="27245"/>
                  <a:pt x="93406" y="1168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16933023" y="3402014"/>
            <a:ext cx="6408217" cy="4824139"/>
          </a:xfrm>
          <a:custGeom>
            <a:avLst/>
            <a:gdLst>
              <a:gd name="connsiteX0" fmla="*/ 151284 w 6408217"/>
              <a:gd name="connsiteY0" fmla="*/ 0 h 4824139"/>
              <a:gd name="connsiteX1" fmla="*/ 6256439 w 6408217"/>
              <a:gd name="connsiteY1" fmla="*/ 0 h 4824139"/>
              <a:gd name="connsiteX2" fmla="*/ 6314317 w 6408217"/>
              <a:gd name="connsiteY2" fmla="*/ 11685 h 4824139"/>
              <a:gd name="connsiteX3" fmla="*/ 6408217 w 6408217"/>
              <a:gd name="connsiteY3" fmla="*/ 153348 h 4824139"/>
              <a:gd name="connsiteX4" fmla="*/ 6408217 w 6408217"/>
              <a:gd name="connsiteY4" fmla="*/ 4824139 h 4824139"/>
              <a:gd name="connsiteX5" fmla="*/ 0 w 6408217"/>
              <a:gd name="connsiteY5" fmla="*/ 4824139 h 4824139"/>
              <a:gd name="connsiteX6" fmla="*/ 0 w 6408217"/>
              <a:gd name="connsiteY6" fmla="*/ 150896 h 4824139"/>
              <a:gd name="connsiteX7" fmla="*/ 11587 w 6408217"/>
              <a:gd name="connsiteY7" fmla="*/ 93504 h 4824139"/>
              <a:gd name="connsiteX8" fmla="*/ 93406 w 6408217"/>
              <a:gd name="connsiteY8" fmla="*/ 11685 h 482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08217" h="4824139">
                <a:moveTo>
                  <a:pt x="151284" y="0"/>
                </a:moveTo>
                <a:lnTo>
                  <a:pt x="6256439" y="0"/>
                </a:lnTo>
                <a:lnTo>
                  <a:pt x="6314317" y="11685"/>
                </a:lnTo>
                <a:cubicBezTo>
                  <a:pt x="6369498" y="35025"/>
                  <a:pt x="6408217" y="89665"/>
                  <a:pt x="6408217" y="153348"/>
                </a:cubicBezTo>
                <a:lnTo>
                  <a:pt x="6408217" y="4824139"/>
                </a:lnTo>
                <a:lnTo>
                  <a:pt x="0" y="4824139"/>
                </a:lnTo>
                <a:lnTo>
                  <a:pt x="0" y="150896"/>
                </a:lnTo>
                <a:lnTo>
                  <a:pt x="11587" y="93504"/>
                </a:lnTo>
                <a:cubicBezTo>
                  <a:pt x="27147" y="56716"/>
                  <a:pt x="56618" y="27245"/>
                  <a:pt x="93406" y="1168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0" dirty="0"/>
              <a:t>Multipurpose  Presentation 2017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16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0" dirty="0"/>
              <a:t>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34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83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267" y="3419477"/>
            <a:ext cx="21025723" cy="5705474"/>
          </a:xfrm>
          <a:prstGeom prst="rect">
            <a:avLst/>
          </a:prstGeom>
        </p:spPr>
        <p:txBody>
          <a:bodyPr anchor="b"/>
          <a:lstStyle>
            <a:lvl1pPr>
              <a:defRPr sz="119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267" y="9178927"/>
            <a:ext cx="21025723" cy="30003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799">
                <a:solidFill>
                  <a:schemeClr val="tx1">
                    <a:tint val="75000"/>
                  </a:schemeClr>
                </a:solidFill>
              </a:defRPr>
            </a:lvl1pPr>
            <a:lvl2pPr marL="914171" indent="0">
              <a:buNone/>
              <a:defRPr sz="3999">
                <a:solidFill>
                  <a:schemeClr val="tx1">
                    <a:tint val="75000"/>
                  </a:schemeClr>
                </a:solidFill>
              </a:defRPr>
            </a:lvl2pPr>
            <a:lvl3pPr marL="1828343" indent="0">
              <a:buNone/>
              <a:defRPr sz="3599">
                <a:solidFill>
                  <a:schemeClr val="tx1">
                    <a:tint val="75000"/>
                  </a:schemeClr>
                </a:solidFill>
              </a:defRPr>
            </a:lvl3pPr>
            <a:lvl4pPr marL="2742514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4pPr>
            <a:lvl5pPr marL="3656686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5pPr>
            <a:lvl6pPr marL="4570857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6pPr>
            <a:lvl7pPr marL="5485028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7pPr>
            <a:lvl8pPr marL="6399200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8pPr>
            <a:lvl9pPr marL="7313371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308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5964" y="3651250"/>
            <a:ext cx="10360501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1185" y="3651250"/>
            <a:ext cx="10360501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98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39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139" y="3362326"/>
            <a:ext cx="10312888" cy="16478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139" y="5010150"/>
            <a:ext cx="10312888" cy="73691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1186" y="3362326"/>
            <a:ext cx="10363676" cy="16478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1186" y="5010150"/>
            <a:ext cx="10363676" cy="73691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447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15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  <a:prstGeom prst="rect">
            <a:avLst/>
          </a:prstGeom>
        </p:spPr>
        <p:txBody>
          <a:bodyPr anchor="b"/>
          <a:lstStyle>
            <a:lvl1pPr>
              <a:defRPr sz="63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3677" y="1974851"/>
            <a:ext cx="12341185" cy="9747250"/>
          </a:xfrm>
          <a:prstGeom prst="rect">
            <a:avLst/>
          </a:prstGeom>
        </p:spPr>
        <p:txBody>
          <a:bodyPr/>
          <a:lstStyle>
            <a:lvl1pPr>
              <a:defRPr sz="6398"/>
            </a:lvl1pPr>
            <a:lvl2pPr>
              <a:defRPr sz="5599"/>
            </a:lvl2pPr>
            <a:lvl3pPr>
              <a:defRPr sz="4799"/>
            </a:lvl3pPr>
            <a:lvl4pPr>
              <a:defRPr sz="3999"/>
            </a:lvl4pPr>
            <a:lvl5pPr>
              <a:defRPr sz="3999"/>
            </a:lvl5pPr>
            <a:lvl6pPr>
              <a:defRPr sz="3999"/>
            </a:lvl6pPr>
            <a:lvl7pPr>
              <a:defRPr sz="3999"/>
            </a:lvl7pPr>
            <a:lvl8pPr>
              <a:defRPr sz="3999"/>
            </a:lvl8pPr>
            <a:lvl9pPr>
              <a:defRPr sz="39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52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  <a:prstGeom prst="rect">
            <a:avLst/>
          </a:prstGeom>
        </p:spPr>
        <p:txBody>
          <a:bodyPr anchor="b"/>
          <a:lstStyle>
            <a:lvl1pPr>
              <a:defRPr sz="63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3677" y="1974851"/>
            <a:ext cx="12341185" cy="974725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398"/>
            </a:lvl1pPr>
            <a:lvl2pPr marL="914171" indent="0">
              <a:buNone/>
              <a:defRPr sz="5599"/>
            </a:lvl2pPr>
            <a:lvl3pPr marL="1828343" indent="0">
              <a:buNone/>
              <a:defRPr sz="4799"/>
            </a:lvl3pPr>
            <a:lvl4pPr marL="2742514" indent="0">
              <a:buNone/>
              <a:defRPr sz="3999"/>
            </a:lvl4pPr>
            <a:lvl5pPr marL="3656686" indent="0">
              <a:buNone/>
              <a:defRPr sz="3999"/>
            </a:lvl5pPr>
            <a:lvl6pPr marL="4570857" indent="0">
              <a:buNone/>
              <a:defRPr sz="3999"/>
            </a:lvl6pPr>
            <a:lvl7pPr marL="5485028" indent="0">
              <a:buNone/>
              <a:defRPr sz="3999"/>
            </a:lvl7pPr>
            <a:lvl8pPr marL="6399200" indent="0">
              <a:buNone/>
              <a:defRPr sz="3999"/>
            </a:lvl8pPr>
            <a:lvl9pPr marL="7313371" indent="0">
              <a:buNone/>
              <a:defRPr sz="3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20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462577" y="511176"/>
            <a:ext cx="1675964" cy="730250"/>
          </a:xfrm>
          <a:prstGeom prst="roundRect">
            <a:avLst>
              <a:gd name="adj" fmla="val 10797"/>
            </a:avLst>
          </a:prstGeom>
          <a:gradFill flip="none" rotWithShape="1">
            <a:gsLst>
              <a:gs pos="0">
                <a:schemeClr val="accent4"/>
              </a:gs>
              <a:gs pos="100000">
                <a:schemeClr val="accent5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bg1"/>
                </a:solidFill>
                <a:latin typeface="Raleway" panose="020B0503030101060003" pitchFamily="34" charset="0"/>
              </a:defRPr>
            </a:lvl1pPr>
          </a:lstStyle>
          <a:p>
            <a:fld id="{3CBF67D7-8C75-433C-B949-F5BA010697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83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7" r:id="rId12"/>
    <p:sldLayoutId id="2147483678" r:id="rId13"/>
    <p:sldLayoutId id="2147483679" r:id="rId14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86" indent="-457086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13712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2285429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3199600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411377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1.jpg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5.png"/><Relationship Id="rId5" Type="http://schemas.openxmlformats.org/officeDocument/2006/relationships/image" Target="../media/image34.jpg"/><Relationship Id="rId4" Type="http://schemas.openxmlformats.org/officeDocument/2006/relationships/image" Target="../media/image3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7.JPG"/><Relationship Id="rId4" Type="http://schemas.openxmlformats.org/officeDocument/2006/relationships/image" Target="../media/image3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1.png"/><Relationship Id="rId4" Type="http://schemas.openxmlformats.org/officeDocument/2006/relationships/image" Target="../media/image4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9.JPG"/><Relationship Id="rId4" Type="http://schemas.openxmlformats.org/officeDocument/2006/relationships/image" Target="../media/image4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54.wmf"/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51.wmf"/><Relationship Id="rId12" Type="http://schemas.openxmlformats.org/officeDocument/2006/relationships/oleObject" Target="../embeddings/oleObject5.bin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57.JPG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53.wmf"/><Relationship Id="rId5" Type="http://schemas.openxmlformats.org/officeDocument/2006/relationships/image" Target="../media/image50.wmf"/><Relationship Id="rId15" Type="http://schemas.openxmlformats.org/officeDocument/2006/relationships/image" Target="../media/image56.JPG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52.wmf"/><Relationship Id="rId14" Type="http://schemas.openxmlformats.org/officeDocument/2006/relationships/image" Target="../media/image5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9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2.jpg"/><Relationship Id="rId4" Type="http://schemas.openxmlformats.org/officeDocument/2006/relationships/image" Target="../media/image61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7.svg"/><Relationship Id="rId4" Type="http://schemas.openxmlformats.org/officeDocument/2006/relationships/image" Target="../media/image6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9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2.JP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Image result for matrix without background">
            <a:extLst>
              <a:ext uri="{FF2B5EF4-FFF2-40B4-BE49-F238E27FC236}">
                <a16:creationId xmlns:a16="http://schemas.microsoft.com/office/drawing/2014/main" id="{3DA4A6E1-39EB-40CE-9E72-C7AD56CC5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" y="0"/>
            <a:ext cx="24133810" cy="627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6" name="TextBox 215"/>
          <p:cNvSpPr txBox="1"/>
          <p:nvPr/>
        </p:nvSpPr>
        <p:spPr>
          <a:xfrm>
            <a:off x="7827348" y="12062173"/>
            <a:ext cx="87229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Electrical Engineering, IIT Bombay</a:t>
            </a:r>
          </a:p>
          <a:p>
            <a:pPr algn="ctr"/>
            <a:r>
              <a:rPr lang="en-US" sz="3200" dirty="0"/>
              <a:t>October 2018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5ADF6334-B012-4207-AFD0-7DEA3DF051FB}"/>
              </a:ext>
            </a:extLst>
          </p:cNvPr>
          <p:cNvSpPr txBox="1">
            <a:spLocks/>
          </p:cNvSpPr>
          <p:nvPr/>
        </p:nvSpPr>
        <p:spPr>
          <a:xfrm>
            <a:off x="5596296" y="2230435"/>
            <a:ext cx="13185058" cy="4627564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8800" b="1" dirty="0">
                <a:solidFill>
                  <a:srgbClr val="184823"/>
                </a:solidFill>
                <a:latin typeface="+mj-lt"/>
                <a:ea typeface="Open Sans Light" panose="020B0306030504020204" pitchFamily="34" charset="0"/>
                <a:cs typeface="Open Sans Light" panose="020B0306030504020204" pitchFamily="34" charset="0"/>
              </a:rPr>
              <a:t>Parallel Sparse Matrix Solver for Circuit Simulations using FPGA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80D4B9-C109-4A13-BC29-86AE5C942058}"/>
              </a:ext>
            </a:extLst>
          </p:cNvPr>
          <p:cNvSpPr txBox="1"/>
          <p:nvPr/>
        </p:nvSpPr>
        <p:spPr>
          <a:xfrm>
            <a:off x="5970905" y="9700461"/>
            <a:ext cx="1243584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/>
              <a:t>Yogesh Mahajan</a:t>
            </a:r>
          </a:p>
          <a:p>
            <a:pPr algn="ctr"/>
            <a:r>
              <a:rPr lang="en-IN" sz="4400" dirty="0"/>
              <a:t>Supervisor: Prof. Sachin Patkar</a:t>
            </a:r>
          </a:p>
        </p:txBody>
      </p:sp>
    </p:spTree>
    <p:extLst>
      <p:ext uri="{BB962C8B-B14F-4D97-AF65-F5344CB8AC3E}">
        <p14:creationId xmlns:p14="http://schemas.microsoft.com/office/powerpoint/2010/main" val="1772794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656659"/>
            <a:ext cx="12359700" cy="2246751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IN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Finding Non-Zero Locations(Example)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1" name="Slide Number Placeholder 1">
            <a:extLst>
              <a:ext uri="{FF2B5EF4-FFF2-40B4-BE49-F238E27FC236}">
                <a16:creationId xmlns:a16="http://schemas.microsoft.com/office/drawing/2014/main" id="{4E7B1BAE-9C51-4132-AB00-6CA0EDA4DA97}"/>
              </a:ext>
            </a:extLst>
          </p:cNvPr>
          <p:cNvSpPr txBox="1">
            <a:spLocks/>
          </p:cNvSpPr>
          <p:nvPr/>
        </p:nvSpPr>
        <p:spPr>
          <a:xfrm>
            <a:off x="19922837" y="511176"/>
            <a:ext cx="5902036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Symbolic Analysis </a:t>
            </a: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37D8CB56-139E-4C8D-BEF1-9B5BA0DB04E0}"/>
              </a:ext>
            </a:extLst>
          </p:cNvPr>
          <p:cNvSpPr txBox="1">
            <a:spLocks/>
          </p:cNvSpPr>
          <p:nvPr/>
        </p:nvSpPr>
        <p:spPr>
          <a:xfrm>
            <a:off x="20522912" y="1414909"/>
            <a:ext cx="5902036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Gilbert-</a:t>
            </a:r>
            <a:r>
              <a:rPr lang="en-US" dirty="0" err="1"/>
              <a:t>Peierls</a:t>
            </a:r>
            <a:r>
              <a:rPr lang="en-US" dirty="0"/>
              <a:t>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0E0EF2-6C5D-4FB2-A2F0-1BD217C6F1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777"/>
          <a:stretch/>
        </p:blipFill>
        <p:spPr>
          <a:xfrm>
            <a:off x="12929898" y="3555461"/>
            <a:ext cx="9245057" cy="53343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851522-C2CF-4DFC-92EC-2BD4D761770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357"/>
          <a:stretch/>
        </p:blipFill>
        <p:spPr>
          <a:xfrm>
            <a:off x="1747838" y="3736159"/>
            <a:ext cx="9082087" cy="497293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DB5705E-6452-4A9F-A30F-2C5982D15D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48"/>
          <a:stretch/>
        </p:blipFill>
        <p:spPr>
          <a:xfrm>
            <a:off x="3072715" y="8743069"/>
            <a:ext cx="7471460" cy="497293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DEE5645-1272-4E31-9038-56712E0AF5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15"/>
          <a:stretch/>
        </p:blipFill>
        <p:spPr>
          <a:xfrm>
            <a:off x="15230475" y="8743069"/>
            <a:ext cx="6681499" cy="467808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DCA4E61-AFDC-4BD1-A18C-CE3B4E0A955E}"/>
              </a:ext>
            </a:extLst>
          </p:cNvPr>
          <p:cNvCxnSpPr/>
          <p:nvPr/>
        </p:nvCxnSpPr>
        <p:spPr>
          <a:xfrm>
            <a:off x="12188825" y="3555461"/>
            <a:ext cx="0" cy="101605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1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656659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IN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Computation Task Graph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1" name="Slide Number Placeholder 1">
            <a:extLst>
              <a:ext uri="{FF2B5EF4-FFF2-40B4-BE49-F238E27FC236}">
                <a16:creationId xmlns:a16="http://schemas.microsoft.com/office/drawing/2014/main" id="{4E7B1BAE-9C51-4132-AB00-6CA0EDA4DA97}"/>
              </a:ext>
            </a:extLst>
          </p:cNvPr>
          <p:cNvSpPr txBox="1">
            <a:spLocks/>
          </p:cNvSpPr>
          <p:nvPr/>
        </p:nvSpPr>
        <p:spPr>
          <a:xfrm>
            <a:off x="19922837" y="511176"/>
            <a:ext cx="5902036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Symbolic Analysis </a:t>
            </a:r>
          </a:p>
        </p:txBody>
      </p:sp>
      <p:pic>
        <p:nvPicPr>
          <p:cNvPr id="5" name="Picture 4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CB36417B-4478-4741-98D3-F995545035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02" b="14328"/>
          <a:stretch/>
        </p:blipFill>
        <p:spPr>
          <a:xfrm>
            <a:off x="11869913" y="3592328"/>
            <a:ext cx="12460235" cy="9254123"/>
          </a:xfrm>
          <a:prstGeom prst="rect">
            <a:avLst/>
          </a:prstGeom>
        </p:spPr>
      </p:pic>
      <p:pic>
        <p:nvPicPr>
          <p:cNvPr id="7" name="Picture 6" descr="A close up of a clock&#10;&#10;Description generated with high confidence">
            <a:extLst>
              <a:ext uri="{FF2B5EF4-FFF2-40B4-BE49-F238E27FC236}">
                <a16:creationId xmlns:a16="http://schemas.microsoft.com/office/drawing/2014/main" id="{F04AFA38-3FC7-4961-8604-479F5660BC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969" y="2478310"/>
            <a:ext cx="4058700" cy="2262671"/>
          </a:xfrm>
          <a:prstGeom prst="rect">
            <a:avLst/>
          </a:prstGeom>
        </p:spPr>
      </p:pic>
      <p:pic>
        <p:nvPicPr>
          <p:cNvPr id="10" name="Picture 9" descr="A picture containing large, white, black, indoor&#10;&#10;Description generated with high confidence">
            <a:extLst>
              <a:ext uri="{FF2B5EF4-FFF2-40B4-BE49-F238E27FC236}">
                <a16:creationId xmlns:a16="http://schemas.microsoft.com/office/drawing/2014/main" id="{B5A4EF20-47D6-4363-B68F-A82C36C189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837" y="2314575"/>
            <a:ext cx="3121691" cy="2594158"/>
          </a:xfrm>
          <a:prstGeom prst="rect">
            <a:avLst/>
          </a:prstGeom>
        </p:spPr>
      </p:pic>
      <p:sp>
        <p:nvSpPr>
          <p:cNvPr id="14" name="Plus Sign 13">
            <a:extLst>
              <a:ext uri="{FF2B5EF4-FFF2-40B4-BE49-F238E27FC236}">
                <a16:creationId xmlns:a16="http://schemas.microsoft.com/office/drawing/2014/main" id="{EFC0D057-5AB9-4B35-B8B8-383AE9F72233}"/>
              </a:ext>
            </a:extLst>
          </p:cNvPr>
          <p:cNvSpPr/>
          <p:nvPr/>
        </p:nvSpPr>
        <p:spPr>
          <a:xfrm>
            <a:off x="5564846" y="3042191"/>
            <a:ext cx="1309503" cy="1134907"/>
          </a:xfrm>
          <a:prstGeom prst="mathPlus">
            <a:avLst/>
          </a:prstGeom>
          <a:gradFill>
            <a:gsLst>
              <a:gs pos="13000">
                <a:schemeClr val="accent4"/>
              </a:gs>
              <a:gs pos="100000">
                <a:schemeClr val="accent5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069A3C6A-C4EB-4448-B352-3A1520A638E5}"/>
              </a:ext>
            </a:extLst>
          </p:cNvPr>
          <p:cNvSpPr/>
          <p:nvPr/>
        </p:nvSpPr>
        <p:spPr>
          <a:xfrm rot="18268225">
            <a:off x="12188825" y="3867816"/>
            <a:ext cx="707535" cy="1337621"/>
          </a:xfrm>
          <a:prstGeom prst="downArrow">
            <a:avLst/>
          </a:prstGeom>
          <a:gradFill>
            <a:gsLst>
              <a:gs pos="20000">
                <a:schemeClr val="accent4"/>
              </a:gs>
              <a:gs pos="100000">
                <a:schemeClr val="accent5"/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 descr="A close up of a clock&#10;&#10;Description generated with high confidence">
            <a:extLst>
              <a:ext uri="{FF2B5EF4-FFF2-40B4-BE49-F238E27FC236}">
                <a16:creationId xmlns:a16="http://schemas.microsoft.com/office/drawing/2014/main" id="{14A4E179-C8A3-4446-9935-D5AC764319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50" y="6919990"/>
            <a:ext cx="7487249" cy="565790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6D78DB6-6682-4927-A645-5B129E65579B}"/>
              </a:ext>
            </a:extLst>
          </p:cNvPr>
          <p:cNvSpPr/>
          <p:nvPr/>
        </p:nvSpPr>
        <p:spPr>
          <a:xfrm>
            <a:off x="1213387" y="5751871"/>
            <a:ext cx="8550045" cy="7669161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75249C-DEA1-4590-9FC5-E21A5C1BC569}"/>
              </a:ext>
            </a:extLst>
          </p:cNvPr>
          <p:cNvCxnSpPr>
            <a:cxnSpLocks/>
          </p:cNvCxnSpPr>
          <p:nvPr/>
        </p:nvCxnSpPr>
        <p:spPr>
          <a:xfrm>
            <a:off x="9763432" y="5751871"/>
            <a:ext cx="7586677" cy="4646842"/>
          </a:xfrm>
          <a:prstGeom prst="line">
            <a:avLst/>
          </a:prstGeom>
          <a:ln w="127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FF8D855-3E09-4CDE-AC5A-2BAF59FE62FF}"/>
              </a:ext>
            </a:extLst>
          </p:cNvPr>
          <p:cNvCxnSpPr>
            <a:cxnSpLocks/>
          </p:cNvCxnSpPr>
          <p:nvPr/>
        </p:nvCxnSpPr>
        <p:spPr>
          <a:xfrm flipV="1">
            <a:off x="9763432" y="11125200"/>
            <a:ext cx="7586677" cy="2295833"/>
          </a:xfrm>
          <a:prstGeom prst="line">
            <a:avLst/>
          </a:prstGeom>
          <a:ln w="127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4A7E85B-3939-490D-8EA9-0CCEFD3107AE}"/>
              </a:ext>
            </a:extLst>
          </p:cNvPr>
          <p:cNvSpPr txBox="1"/>
          <p:nvPr/>
        </p:nvSpPr>
        <p:spPr>
          <a:xfrm>
            <a:off x="1448901" y="9172196"/>
            <a:ext cx="6708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102D49-BF0B-4ACD-B150-B9539C5728AB}"/>
              </a:ext>
            </a:extLst>
          </p:cNvPr>
          <p:cNvSpPr txBox="1"/>
          <p:nvPr/>
        </p:nvSpPr>
        <p:spPr>
          <a:xfrm>
            <a:off x="1412389" y="6501471"/>
            <a:ext cx="6708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17D7EE-34E4-468F-99A9-EAD2F8A050D6}"/>
              </a:ext>
            </a:extLst>
          </p:cNvPr>
          <p:cNvSpPr txBox="1"/>
          <p:nvPr/>
        </p:nvSpPr>
        <p:spPr>
          <a:xfrm>
            <a:off x="3676206" y="6254254"/>
            <a:ext cx="6708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04881D0-294D-4FF7-9A02-5A218AC3B5EA}"/>
              </a:ext>
            </a:extLst>
          </p:cNvPr>
          <p:cNvSpPr txBox="1"/>
          <p:nvPr/>
        </p:nvSpPr>
        <p:spPr>
          <a:xfrm>
            <a:off x="6356646" y="6147528"/>
            <a:ext cx="6708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F21EE5E-104B-43B6-A918-9950AA8609FC}"/>
              </a:ext>
            </a:extLst>
          </p:cNvPr>
          <p:cNvSpPr txBox="1"/>
          <p:nvPr/>
        </p:nvSpPr>
        <p:spPr>
          <a:xfrm>
            <a:off x="8298020" y="6205184"/>
            <a:ext cx="6708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21390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656659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IN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MAC Super Node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1" name="Slide Number Placeholder 1">
            <a:extLst>
              <a:ext uri="{FF2B5EF4-FFF2-40B4-BE49-F238E27FC236}">
                <a16:creationId xmlns:a16="http://schemas.microsoft.com/office/drawing/2014/main" id="{4E7B1BAE-9C51-4132-AB00-6CA0EDA4DA97}"/>
              </a:ext>
            </a:extLst>
          </p:cNvPr>
          <p:cNvSpPr txBox="1">
            <a:spLocks/>
          </p:cNvSpPr>
          <p:nvPr/>
        </p:nvSpPr>
        <p:spPr>
          <a:xfrm>
            <a:off x="19922837" y="511176"/>
            <a:ext cx="5902036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Symbolic Analysis </a:t>
            </a:r>
          </a:p>
        </p:txBody>
      </p:sp>
      <p:pic>
        <p:nvPicPr>
          <p:cNvPr id="8" name="Picture 7" descr="A close up of a clock&#10;&#10;Description automatically generated">
            <a:extLst>
              <a:ext uri="{FF2B5EF4-FFF2-40B4-BE49-F238E27FC236}">
                <a16:creationId xmlns:a16="http://schemas.microsoft.com/office/drawing/2014/main" id="{F3F9AEAE-C1A8-4790-8527-65B20C8C21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9253" y="6286500"/>
            <a:ext cx="4581525" cy="5372100"/>
          </a:xfrm>
          <a:prstGeom prst="rect">
            <a:avLst/>
          </a:prstGeom>
        </p:spPr>
      </p:pic>
      <p:pic>
        <p:nvPicPr>
          <p:cNvPr id="15" name="Picture 14" descr="A close up of a clock&#10;&#10;Description automatically generated">
            <a:extLst>
              <a:ext uri="{FF2B5EF4-FFF2-40B4-BE49-F238E27FC236}">
                <a16:creationId xmlns:a16="http://schemas.microsoft.com/office/drawing/2014/main" id="{18540468-7586-43BD-98DF-83856D84D8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3262" y="6286500"/>
            <a:ext cx="4581525" cy="5372100"/>
          </a:xfrm>
          <a:prstGeom prst="rect">
            <a:avLst/>
          </a:prstGeom>
        </p:spPr>
      </p:pic>
      <p:pic>
        <p:nvPicPr>
          <p:cNvPr id="18" name="Picture 17" descr="A close up of a clock&#10;&#10;Description automatically generated">
            <a:extLst>
              <a:ext uri="{FF2B5EF4-FFF2-40B4-BE49-F238E27FC236}">
                <a16:creationId xmlns:a16="http://schemas.microsoft.com/office/drawing/2014/main" id="{9783FB51-FE36-480D-BE53-488DD291D2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50" y="3038475"/>
            <a:ext cx="7069231" cy="6496050"/>
          </a:xfrm>
          <a:prstGeom prst="rect">
            <a:avLst/>
          </a:prstGeom>
        </p:spPr>
      </p:pic>
      <p:pic>
        <p:nvPicPr>
          <p:cNvPr id="23" name="Picture 22" descr="A picture containing furniture&#10;&#10;Description automatically generated">
            <a:extLst>
              <a:ext uri="{FF2B5EF4-FFF2-40B4-BE49-F238E27FC236}">
                <a16:creationId xmlns:a16="http://schemas.microsoft.com/office/drawing/2014/main" id="{13390A41-5F69-469A-8E5F-E295B37040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885" y="10393079"/>
            <a:ext cx="7524884" cy="56889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79841C7-9E48-4615-BD38-1199FC68EEDF}"/>
              </a:ext>
            </a:extLst>
          </p:cNvPr>
          <p:cNvSpPr txBox="1"/>
          <p:nvPr/>
        </p:nvSpPr>
        <p:spPr>
          <a:xfrm>
            <a:off x="12364820" y="11744325"/>
            <a:ext cx="27959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/>
              <a:t>Sequence 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67A4F1-B718-4918-8769-B2C5D74F26C3}"/>
              </a:ext>
            </a:extLst>
          </p:cNvPr>
          <p:cNvSpPr txBox="1"/>
          <p:nvPr/>
        </p:nvSpPr>
        <p:spPr>
          <a:xfrm>
            <a:off x="18775145" y="11744325"/>
            <a:ext cx="27959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/>
              <a:t>Sequence 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C3B10CB-F5CE-4EF5-8605-21AC6CE8EDFF}"/>
              </a:ext>
            </a:extLst>
          </p:cNvPr>
          <p:cNvSpPr txBox="1"/>
          <p:nvPr/>
        </p:nvSpPr>
        <p:spPr>
          <a:xfrm>
            <a:off x="10588021" y="3260158"/>
            <a:ext cx="107727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Total n! different execution sequences are possible for computing an element with n pairs of multiplicands</a:t>
            </a:r>
          </a:p>
        </p:txBody>
      </p:sp>
    </p:spTree>
    <p:extLst>
      <p:ext uri="{BB962C8B-B14F-4D97-AF65-F5344CB8AC3E}">
        <p14:creationId xmlns:p14="http://schemas.microsoft.com/office/powerpoint/2010/main" val="1754639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76301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Scheduling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FDEECFB-C2C2-4529-B05E-58698FDDE1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37564"/>
            <a:ext cx="2356074" cy="2185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6D0C6404-DAA0-4F59-890E-05943D0ABCAF}"/>
              </a:ext>
            </a:extLst>
          </p:cNvPr>
          <p:cNvSpPr>
            <a:spLocks/>
          </p:cNvSpPr>
          <p:nvPr/>
        </p:nvSpPr>
        <p:spPr bwMode="auto">
          <a:xfrm>
            <a:off x="2356074" y="9913287"/>
            <a:ext cx="908651" cy="2513146"/>
          </a:xfrm>
          <a:custGeom>
            <a:avLst/>
            <a:gdLst>
              <a:gd name="T0" fmla="*/ 0 w 538"/>
              <a:gd name="T1" fmla="*/ 1488 h 1488"/>
              <a:gd name="T2" fmla="*/ 0 w 538"/>
              <a:gd name="T3" fmla="*/ 194 h 1488"/>
              <a:gd name="T4" fmla="*/ 538 w 538"/>
              <a:gd name="T5" fmla="*/ 0 h 1488"/>
              <a:gd name="T6" fmla="*/ 538 w 538"/>
              <a:gd name="T7" fmla="*/ 1099 h 1488"/>
              <a:gd name="T8" fmla="*/ 0 w 538"/>
              <a:gd name="T9" fmla="*/ 1488 h 1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8" h="1488">
                <a:moveTo>
                  <a:pt x="0" y="1488"/>
                </a:moveTo>
                <a:lnTo>
                  <a:pt x="0" y="194"/>
                </a:lnTo>
                <a:lnTo>
                  <a:pt x="538" y="0"/>
                </a:lnTo>
                <a:lnTo>
                  <a:pt x="538" y="1099"/>
                </a:lnTo>
                <a:lnTo>
                  <a:pt x="0" y="148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BC453899-C6FD-4D36-9A61-BFFCF5775EC0}"/>
              </a:ext>
            </a:extLst>
          </p:cNvPr>
          <p:cNvSpPr>
            <a:spLocks/>
          </p:cNvSpPr>
          <p:nvPr/>
        </p:nvSpPr>
        <p:spPr bwMode="auto">
          <a:xfrm>
            <a:off x="3264725" y="9913287"/>
            <a:ext cx="5423010" cy="1856148"/>
          </a:xfrm>
          <a:custGeom>
            <a:avLst/>
            <a:gdLst>
              <a:gd name="T0" fmla="*/ 0 w 4532"/>
              <a:gd name="T1" fmla="*/ 1099 h 1099"/>
              <a:gd name="T2" fmla="*/ 0 w 4532"/>
              <a:gd name="T3" fmla="*/ 0 h 1099"/>
              <a:gd name="T4" fmla="*/ 4135 w 4532"/>
              <a:gd name="T5" fmla="*/ 0 h 1099"/>
              <a:gd name="T6" fmla="*/ 4532 w 4532"/>
              <a:gd name="T7" fmla="*/ 550 h 1099"/>
              <a:gd name="T8" fmla="*/ 4135 w 4532"/>
              <a:gd name="T9" fmla="*/ 1099 h 1099"/>
              <a:gd name="T10" fmla="*/ 0 w 4532"/>
              <a:gd name="T11" fmla="*/ 1099 h 1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32" h="1099">
                <a:moveTo>
                  <a:pt x="0" y="1099"/>
                </a:moveTo>
                <a:lnTo>
                  <a:pt x="0" y="0"/>
                </a:lnTo>
                <a:lnTo>
                  <a:pt x="4135" y="0"/>
                </a:lnTo>
                <a:lnTo>
                  <a:pt x="4532" y="550"/>
                </a:lnTo>
                <a:lnTo>
                  <a:pt x="4135" y="1099"/>
                </a:lnTo>
                <a:lnTo>
                  <a:pt x="0" y="1099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CA76F8A2-E91F-47F9-81CB-EC9EBB6196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057140"/>
            <a:ext cx="2356074" cy="218380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0106D2CE-3F87-4DBD-A33B-DB868BBEE2F5}"/>
              </a:ext>
            </a:extLst>
          </p:cNvPr>
          <p:cNvSpPr>
            <a:spLocks/>
          </p:cNvSpPr>
          <p:nvPr/>
        </p:nvSpPr>
        <p:spPr bwMode="auto">
          <a:xfrm>
            <a:off x="3264725" y="8057140"/>
            <a:ext cx="6529450" cy="1856148"/>
          </a:xfrm>
          <a:custGeom>
            <a:avLst/>
            <a:gdLst>
              <a:gd name="T0" fmla="*/ 0 w 3866"/>
              <a:gd name="T1" fmla="*/ 1099 h 1099"/>
              <a:gd name="T2" fmla="*/ 0 w 3866"/>
              <a:gd name="T3" fmla="*/ 0 h 1099"/>
              <a:gd name="T4" fmla="*/ 3469 w 3866"/>
              <a:gd name="T5" fmla="*/ 0 h 1099"/>
              <a:gd name="T6" fmla="*/ 3866 w 3866"/>
              <a:gd name="T7" fmla="*/ 549 h 1099"/>
              <a:gd name="T8" fmla="*/ 3469 w 3866"/>
              <a:gd name="T9" fmla="*/ 1099 h 1099"/>
              <a:gd name="T10" fmla="*/ 0 w 3866"/>
              <a:gd name="T11" fmla="*/ 1099 h 1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66" h="1099">
                <a:moveTo>
                  <a:pt x="0" y="1099"/>
                </a:moveTo>
                <a:lnTo>
                  <a:pt x="0" y="0"/>
                </a:lnTo>
                <a:lnTo>
                  <a:pt x="3469" y="0"/>
                </a:lnTo>
                <a:lnTo>
                  <a:pt x="3866" y="549"/>
                </a:lnTo>
                <a:lnTo>
                  <a:pt x="3469" y="1099"/>
                </a:lnTo>
                <a:lnTo>
                  <a:pt x="0" y="109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" name="Freeform 14">
            <a:extLst>
              <a:ext uri="{FF2B5EF4-FFF2-40B4-BE49-F238E27FC236}">
                <a16:creationId xmlns:a16="http://schemas.microsoft.com/office/drawing/2014/main" id="{2C802960-4755-4DEB-834B-F6F92F1711D3}"/>
              </a:ext>
            </a:extLst>
          </p:cNvPr>
          <p:cNvSpPr>
            <a:spLocks/>
          </p:cNvSpPr>
          <p:nvPr/>
        </p:nvSpPr>
        <p:spPr bwMode="auto">
          <a:xfrm>
            <a:off x="2356074" y="8060518"/>
            <a:ext cx="908651" cy="2183803"/>
          </a:xfrm>
          <a:custGeom>
            <a:avLst/>
            <a:gdLst>
              <a:gd name="T0" fmla="*/ 0 w 538"/>
              <a:gd name="T1" fmla="*/ 1293 h 1293"/>
              <a:gd name="T2" fmla="*/ 0 w 538"/>
              <a:gd name="T3" fmla="*/ 0 h 1293"/>
              <a:gd name="T4" fmla="*/ 538 w 538"/>
              <a:gd name="T5" fmla="*/ 0 h 1293"/>
              <a:gd name="T6" fmla="*/ 538 w 538"/>
              <a:gd name="T7" fmla="*/ 1099 h 1293"/>
              <a:gd name="T8" fmla="*/ 0 w 538"/>
              <a:gd name="T9" fmla="*/ 1293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8" h="1293">
                <a:moveTo>
                  <a:pt x="0" y="1293"/>
                </a:moveTo>
                <a:lnTo>
                  <a:pt x="0" y="0"/>
                </a:lnTo>
                <a:lnTo>
                  <a:pt x="538" y="0"/>
                </a:lnTo>
                <a:lnTo>
                  <a:pt x="538" y="1099"/>
                </a:lnTo>
                <a:lnTo>
                  <a:pt x="0" y="129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Rectangle 19">
            <a:extLst>
              <a:ext uri="{FF2B5EF4-FFF2-40B4-BE49-F238E27FC236}">
                <a16:creationId xmlns:a16="http://schemas.microsoft.com/office/drawing/2014/main" id="{EC7FFB52-271B-4223-9E1C-EECB8EEB4B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871649"/>
            <a:ext cx="2356074" cy="2185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Freeform 20">
            <a:extLst>
              <a:ext uri="{FF2B5EF4-FFF2-40B4-BE49-F238E27FC236}">
                <a16:creationId xmlns:a16="http://schemas.microsoft.com/office/drawing/2014/main" id="{7F1D8302-0C76-4E9F-BFAB-65A53FD2453D}"/>
              </a:ext>
            </a:extLst>
          </p:cNvPr>
          <p:cNvSpPr>
            <a:spLocks/>
          </p:cNvSpPr>
          <p:nvPr/>
        </p:nvSpPr>
        <p:spPr bwMode="auto">
          <a:xfrm>
            <a:off x="2356074" y="5871649"/>
            <a:ext cx="908651" cy="2185491"/>
          </a:xfrm>
          <a:custGeom>
            <a:avLst/>
            <a:gdLst>
              <a:gd name="T0" fmla="*/ 0 w 538"/>
              <a:gd name="T1" fmla="*/ 1294 h 1294"/>
              <a:gd name="T2" fmla="*/ 0 w 538"/>
              <a:gd name="T3" fmla="*/ 0 h 1294"/>
              <a:gd name="T4" fmla="*/ 538 w 538"/>
              <a:gd name="T5" fmla="*/ 194 h 1294"/>
              <a:gd name="T6" fmla="*/ 538 w 538"/>
              <a:gd name="T7" fmla="*/ 1294 h 1294"/>
              <a:gd name="T8" fmla="*/ 0 w 538"/>
              <a:gd name="T9" fmla="*/ 1294 h 12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8" h="1294">
                <a:moveTo>
                  <a:pt x="0" y="1294"/>
                </a:moveTo>
                <a:lnTo>
                  <a:pt x="0" y="0"/>
                </a:lnTo>
                <a:lnTo>
                  <a:pt x="538" y="194"/>
                </a:lnTo>
                <a:lnTo>
                  <a:pt x="538" y="1294"/>
                </a:lnTo>
                <a:lnTo>
                  <a:pt x="0" y="1294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4" name="Freeform 21">
            <a:extLst>
              <a:ext uri="{FF2B5EF4-FFF2-40B4-BE49-F238E27FC236}">
                <a16:creationId xmlns:a16="http://schemas.microsoft.com/office/drawing/2014/main" id="{7DBC6B5A-1F87-4538-B3E5-A4F4A590026E}"/>
              </a:ext>
            </a:extLst>
          </p:cNvPr>
          <p:cNvSpPr>
            <a:spLocks/>
          </p:cNvSpPr>
          <p:nvPr/>
        </p:nvSpPr>
        <p:spPr bwMode="auto">
          <a:xfrm>
            <a:off x="3204114" y="6204370"/>
            <a:ext cx="7297631" cy="1856148"/>
          </a:xfrm>
          <a:custGeom>
            <a:avLst/>
            <a:gdLst>
              <a:gd name="T0" fmla="*/ 4537 w 4934"/>
              <a:gd name="T1" fmla="*/ 1099 h 1099"/>
              <a:gd name="T2" fmla="*/ 4934 w 4934"/>
              <a:gd name="T3" fmla="*/ 549 h 1099"/>
              <a:gd name="T4" fmla="*/ 4537 w 4934"/>
              <a:gd name="T5" fmla="*/ 0 h 1099"/>
              <a:gd name="T6" fmla="*/ 0 w 4934"/>
              <a:gd name="T7" fmla="*/ 0 h 1099"/>
              <a:gd name="T8" fmla="*/ 0 w 4934"/>
              <a:gd name="T9" fmla="*/ 1099 h 1099"/>
              <a:gd name="T10" fmla="*/ 4537 w 4934"/>
              <a:gd name="T11" fmla="*/ 1099 h 1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934" h="1099">
                <a:moveTo>
                  <a:pt x="4537" y="1099"/>
                </a:moveTo>
                <a:lnTo>
                  <a:pt x="4934" y="549"/>
                </a:lnTo>
                <a:lnTo>
                  <a:pt x="4537" y="0"/>
                </a:lnTo>
                <a:lnTo>
                  <a:pt x="0" y="0"/>
                </a:lnTo>
                <a:lnTo>
                  <a:pt x="0" y="1099"/>
                </a:lnTo>
                <a:lnTo>
                  <a:pt x="4537" y="1099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5" name="Rectangle 27">
            <a:extLst>
              <a:ext uri="{FF2B5EF4-FFF2-40B4-BE49-F238E27FC236}">
                <a16:creationId xmlns:a16="http://schemas.microsoft.com/office/drawing/2014/main" id="{84BFD43A-FDFC-46E1-8309-26B9668EDB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687846"/>
            <a:ext cx="2356074" cy="218380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6" name="Freeform 28">
            <a:extLst>
              <a:ext uri="{FF2B5EF4-FFF2-40B4-BE49-F238E27FC236}">
                <a16:creationId xmlns:a16="http://schemas.microsoft.com/office/drawing/2014/main" id="{6D162A22-A2F2-4F50-A797-58678773EB78}"/>
              </a:ext>
            </a:extLst>
          </p:cNvPr>
          <p:cNvSpPr>
            <a:spLocks/>
          </p:cNvSpPr>
          <p:nvPr/>
        </p:nvSpPr>
        <p:spPr bwMode="auto">
          <a:xfrm>
            <a:off x="2356074" y="3687846"/>
            <a:ext cx="908651" cy="2511458"/>
          </a:xfrm>
          <a:custGeom>
            <a:avLst/>
            <a:gdLst>
              <a:gd name="T0" fmla="*/ 0 w 538"/>
              <a:gd name="T1" fmla="*/ 1293 h 1487"/>
              <a:gd name="T2" fmla="*/ 0 w 538"/>
              <a:gd name="T3" fmla="*/ 0 h 1487"/>
              <a:gd name="T4" fmla="*/ 538 w 538"/>
              <a:gd name="T5" fmla="*/ 388 h 1487"/>
              <a:gd name="T6" fmla="*/ 538 w 538"/>
              <a:gd name="T7" fmla="*/ 1487 h 1487"/>
              <a:gd name="T8" fmla="*/ 0 w 538"/>
              <a:gd name="T9" fmla="*/ 1293 h 1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8" h="1487">
                <a:moveTo>
                  <a:pt x="0" y="1293"/>
                </a:moveTo>
                <a:lnTo>
                  <a:pt x="0" y="0"/>
                </a:lnTo>
                <a:lnTo>
                  <a:pt x="538" y="388"/>
                </a:lnTo>
                <a:lnTo>
                  <a:pt x="538" y="1487"/>
                </a:lnTo>
                <a:lnTo>
                  <a:pt x="0" y="129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7" name="Freeform 29">
            <a:extLst>
              <a:ext uri="{FF2B5EF4-FFF2-40B4-BE49-F238E27FC236}">
                <a16:creationId xmlns:a16="http://schemas.microsoft.com/office/drawing/2014/main" id="{D786F638-2C35-4CAA-A2A6-8DB51C0DF4E0}"/>
              </a:ext>
            </a:extLst>
          </p:cNvPr>
          <p:cNvSpPr>
            <a:spLocks/>
          </p:cNvSpPr>
          <p:nvPr/>
        </p:nvSpPr>
        <p:spPr bwMode="auto">
          <a:xfrm>
            <a:off x="3264725" y="4343156"/>
            <a:ext cx="6350330" cy="1861214"/>
          </a:xfrm>
          <a:custGeom>
            <a:avLst/>
            <a:gdLst>
              <a:gd name="T0" fmla="*/ 3831 w 4228"/>
              <a:gd name="T1" fmla="*/ 1102 h 1102"/>
              <a:gd name="T2" fmla="*/ 4228 w 4228"/>
              <a:gd name="T3" fmla="*/ 552 h 1102"/>
              <a:gd name="T4" fmla="*/ 3831 w 4228"/>
              <a:gd name="T5" fmla="*/ 0 h 1102"/>
              <a:gd name="T6" fmla="*/ 0 w 4228"/>
              <a:gd name="T7" fmla="*/ 0 h 1102"/>
              <a:gd name="T8" fmla="*/ 0 w 4228"/>
              <a:gd name="T9" fmla="*/ 1102 h 1102"/>
              <a:gd name="T10" fmla="*/ 3831 w 4228"/>
              <a:gd name="T11" fmla="*/ 1102 h 1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28" h="1102">
                <a:moveTo>
                  <a:pt x="3831" y="1102"/>
                </a:moveTo>
                <a:lnTo>
                  <a:pt x="4228" y="552"/>
                </a:lnTo>
                <a:lnTo>
                  <a:pt x="3831" y="0"/>
                </a:lnTo>
                <a:lnTo>
                  <a:pt x="0" y="0"/>
                </a:lnTo>
                <a:lnTo>
                  <a:pt x="0" y="1102"/>
                </a:lnTo>
                <a:lnTo>
                  <a:pt x="3831" y="110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ED4FE27-06C7-4998-9A61-7E347AE75424}"/>
              </a:ext>
            </a:extLst>
          </p:cNvPr>
          <p:cNvSpPr txBox="1">
            <a:spLocks/>
          </p:cNvSpPr>
          <p:nvPr/>
        </p:nvSpPr>
        <p:spPr>
          <a:xfrm>
            <a:off x="3898417" y="4690397"/>
            <a:ext cx="5423010" cy="1150706"/>
          </a:xfrm>
          <a:prstGeom prst="rect">
            <a:avLst/>
          </a:prstGeom>
        </p:spPr>
        <p:txBody>
          <a:bodyPr anchor="ctr"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4400" dirty="0">
                <a:solidFill>
                  <a:schemeClr val="bg2"/>
                </a:solidFill>
              </a:rPr>
              <a:t>Priority of the Operations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B530F365-B2DC-40D6-87C3-6E2755140EEC}"/>
              </a:ext>
            </a:extLst>
          </p:cNvPr>
          <p:cNvSpPr txBox="1">
            <a:spLocks/>
          </p:cNvSpPr>
          <p:nvPr/>
        </p:nvSpPr>
        <p:spPr>
          <a:xfrm>
            <a:off x="3898417" y="6482262"/>
            <a:ext cx="5423010" cy="1150706"/>
          </a:xfrm>
          <a:prstGeom prst="rect">
            <a:avLst/>
          </a:prstGeom>
        </p:spPr>
        <p:txBody>
          <a:bodyPr anchor="ctr"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4400" dirty="0">
                <a:solidFill>
                  <a:schemeClr val="bg2"/>
                </a:solidFill>
              </a:rPr>
              <a:t>Memory Allocation Policy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2EC71CA8-90C6-4F6A-9A5F-694DBB224045}"/>
              </a:ext>
            </a:extLst>
          </p:cNvPr>
          <p:cNvSpPr txBox="1">
            <a:spLocks/>
          </p:cNvSpPr>
          <p:nvPr/>
        </p:nvSpPr>
        <p:spPr>
          <a:xfrm>
            <a:off x="3898417" y="8338410"/>
            <a:ext cx="5423010" cy="1150706"/>
          </a:xfrm>
          <a:prstGeom prst="rect">
            <a:avLst/>
          </a:prstGeom>
        </p:spPr>
        <p:txBody>
          <a:bodyPr anchor="ctr"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4400" dirty="0">
                <a:solidFill>
                  <a:schemeClr val="bg2"/>
                </a:solidFill>
              </a:rPr>
              <a:t>Hardware Architecture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07C77D9-A6E7-42DA-857D-E0041485B0C1}"/>
              </a:ext>
            </a:extLst>
          </p:cNvPr>
          <p:cNvSpPr txBox="1">
            <a:spLocks/>
          </p:cNvSpPr>
          <p:nvPr/>
        </p:nvSpPr>
        <p:spPr>
          <a:xfrm>
            <a:off x="3898417" y="10191180"/>
            <a:ext cx="5423010" cy="1150706"/>
          </a:xfrm>
          <a:prstGeom prst="rect">
            <a:avLst/>
          </a:prstGeom>
        </p:spPr>
        <p:txBody>
          <a:bodyPr anchor="ctr"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4400" dirty="0">
                <a:solidFill>
                  <a:schemeClr val="bg2"/>
                </a:solidFill>
              </a:rPr>
              <a:t>Scheduling Algorithm</a:t>
            </a:r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8D8EC9F2-24DB-4D7C-8CFA-F92FACDFD226}"/>
              </a:ext>
            </a:extLst>
          </p:cNvPr>
          <p:cNvSpPr>
            <a:spLocks noEditPoints="1"/>
          </p:cNvSpPr>
          <p:nvPr/>
        </p:nvSpPr>
        <p:spPr bwMode="auto">
          <a:xfrm>
            <a:off x="375405" y="6265547"/>
            <a:ext cx="1225286" cy="1109023"/>
          </a:xfrm>
          <a:custGeom>
            <a:avLst/>
            <a:gdLst>
              <a:gd name="T0" fmla="*/ 120 w 184"/>
              <a:gd name="T1" fmla="*/ 118 h 216"/>
              <a:gd name="T2" fmla="*/ 96 w 184"/>
              <a:gd name="T3" fmla="*/ 104 h 216"/>
              <a:gd name="T4" fmla="*/ 96 w 184"/>
              <a:gd name="T5" fmla="*/ 55 h 216"/>
              <a:gd name="T6" fmla="*/ 120 w 184"/>
              <a:gd name="T7" fmla="*/ 28 h 216"/>
              <a:gd name="T8" fmla="*/ 92 w 184"/>
              <a:gd name="T9" fmla="*/ 0 h 216"/>
              <a:gd name="T10" fmla="*/ 64 w 184"/>
              <a:gd name="T11" fmla="*/ 28 h 216"/>
              <a:gd name="T12" fmla="*/ 88 w 184"/>
              <a:gd name="T13" fmla="*/ 55 h 216"/>
              <a:gd name="T14" fmla="*/ 88 w 184"/>
              <a:gd name="T15" fmla="*/ 99 h 216"/>
              <a:gd name="T16" fmla="*/ 64 w 184"/>
              <a:gd name="T17" fmla="*/ 86 h 216"/>
              <a:gd name="T18" fmla="*/ 0 w 184"/>
              <a:gd name="T19" fmla="*/ 112 h 216"/>
              <a:gd name="T20" fmla="*/ 0 w 184"/>
              <a:gd name="T21" fmla="*/ 210 h 216"/>
              <a:gd name="T22" fmla="*/ 64 w 184"/>
              <a:gd name="T23" fmla="*/ 184 h 216"/>
              <a:gd name="T24" fmla="*/ 120 w 184"/>
              <a:gd name="T25" fmla="*/ 216 h 216"/>
              <a:gd name="T26" fmla="*/ 184 w 184"/>
              <a:gd name="T27" fmla="*/ 184 h 216"/>
              <a:gd name="T28" fmla="*/ 184 w 184"/>
              <a:gd name="T29" fmla="*/ 86 h 216"/>
              <a:gd name="T30" fmla="*/ 120 w 184"/>
              <a:gd name="T31" fmla="*/ 118 h 216"/>
              <a:gd name="T32" fmla="*/ 56 w 184"/>
              <a:gd name="T33" fmla="*/ 178 h 216"/>
              <a:gd name="T34" fmla="*/ 8 w 184"/>
              <a:gd name="T35" fmla="*/ 198 h 216"/>
              <a:gd name="T36" fmla="*/ 8 w 184"/>
              <a:gd name="T37" fmla="*/ 117 h 216"/>
              <a:gd name="T38" fmla="*/ 56 w 184"/>
              <a:gd name="T39" fmla="*/ 98 h 216"/>
              <a:gd name="T40" fmla="*/ 56 w 184"/>
              <a:gd name="T41" fmla="*/ 178 h 216"/>
              <a:gd name="T42" fmla="*/ 72 w 184"/>
              <a:gd name="T43" fmla="*/ 28 h 216"/>
              <a:gd name="T44" fmla="*/ 92 w 184"/>
              <a:gd name="T45" fmla="*/ 8 h 216"/>
              <a:gd name="T46" fmla="*/ 112 w 184"/>
              <a:gd name="T47" fmla="*/ 28 h 216"/>
              <a:gd name="T48" fmla="*/ 92 w 184"/>
              <a:gd name="T49" fmla="*/ 48 h 216"/>
              <a:gd name="T50" fmla="*/ 72 w 184"/>
              <a:gd name="T51" fmla="*/ 28 h 216"/>
              <a:gd name="T52" fmla="*/ 120 w 184"/>
              <a:gd name="T53" fmla="*/ 207 h 216"/>
              <a:gd name="T54" fmla="*/ 64 w 184"/>
              <a:gd name="T55" fmla="*/ 175 h 216"/>
              <a:gd name="T56" fmla="*/ 64 w 184"/>
              <a:gd name="T57" fmla="*/ 95 h 216"/>
              <a:gd name="T58" fmla="*/ 88 w 184"/>
              <a:gd name="T59" fmla="*/ 108 h 216"/>
              <a:gd name="T60" fmla="*/ 88 w 184"/>
              <a:gd name="T61" fmla="*/ 144 h 216"/>
              <a:gd name="T62" fmla="*/ 96 w 184"/>
              <a:gd name="T63" fmla="*/ 144 h 216"/>
              <a:gd name="T64" fmla="*/ 96 w 184"/>
              <a:gd name="T65" fmla="*/ 113 h 216"/>
              <a:gd name="T66" fmla="*/ 120 w 184"/>
              <a:gd name="T67" fmla="*/ 127 h 216"/>
              <a:gd name="T68" fmla="*/ 120 w 184"/>
              <a:gd name="T69" fmla="*/ 207 h 216"/>
              <a:gd name="T70" fmla="*/ 176 w 184"/>
              <a:gd name="T71" fmla="*/ 179 h 216"/>
              <a:gd name="T72" fmla="*/ 128 w 184"/>
              <a:gd name="T73" fmla="*/ 203 h 216"/>
              <a:gd name="T74" fmla="*/ 128 w 184"/>
              <a:gd name="T75" fmla="*/ 123 h 216"/>
              <a:gd name="T76" fmla="*/ 176 w 184"/>
              <a:gd name="T77" fmla="*/ 99 h 216"/>
              <a:gd name="T78" fmla="*/ 176 w 184"/>
              <a:gd name="T79" fmla="*/ 179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84" h="216">
                <a:moveTo>
                  <a:pt x="120" y="118"/>
                </a:moveTo>
                <a:cubicBezTo>
                  <a:pt x="96" y="104"/>
                  <a:pt x="96" y="104"/>
                  <a:pt x="96" y="104"/>
                </a:cubicBezTo>
                <a:cubicBezTo>
                  <a:pt x="96" y="55"/>
                  <a:pt x="96" y="55"/>
                  <a:pt x="96" y="55"/>
                </a:cubicBezTo>
                <a:cubicBezTo>
                  <a:pt x="109" y="53"/>
                  <a:pt x="120" y="42"/>
                  <a:pt x="120" y="28"/>
                </a:cubicBezTo>
                <a:cubicBezTo>
                  <a:pt x="120" y="12"/>
                  <a:pt x="107" y="0"/>
                  <a:pt x="92" y="0"/>
                </a:cubicBezTo>
                <a:cubicBezTo>
                  <a:pt x="76" y="0"/>
                  <a:pt x="64" y="12"/>
                  <a:pt x="64" y="28"/>
                </a:cubicBezTo>
                <a:cubicBezTo>
                  <a:pt x="64" y="42"/>
                  <a:pt x="74" y="54"/>
                  <a:pt x="88" y="55"/>
                </a:cubicBezTo>
                <a:cubicBezTo>
                  <a:pt x="88" y="99"/>
                  <a:pt x="88" y="99"/>
                  <a:pt x="88" y="99"/>
                </a:cubicBezTo>
                <a:cubicBezTo>
                  <a:pt x="64" y="86"/>
                  <a:pt x="64" y="86"/>
                  <a:pt x="64" y="86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210"/>
                  <a:pt x="0" y="210"/>
                  <a:pt x="0" y="210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120" y="216"/>
                  <a:pt x="120" y="216"/>
                  <a:pt x="120" y="216"/>
                </a:cubicBezTo>
                <a:cubicBezTo>
                  <a:pt x="184" y="184"/>
                  <a:pt x="184" y="184"/>
                  <a:pt x="184" y="184"/>
                </a:cubicBezTo>
                <a:cubicBezTo>
                  <a:pt x="184" y="86"/>
                  <a:pt x="184" y="86"/>
                  <a:pt x="184" y="86"/>
                </a:cubicBezTo>
                <a:lnTo>
                  <a:pt x="120" y="118"/>
                </a:lnTo>
                <a:close/>
                <a:moveTo>
                  <a:pt x="56" y="178"/>
                </a:moveTo>
                <a:cubicBezTo>
                  <a:pt x="8" y="198"/>
                  <a:pt x="8" y="198"/>
                  <a:pt x="8" y="198"/>
                </a:cubicBezTo>
                <a:cubicBezTo>
                  <a:pt x="8" y="117"/>
                  <a:pt x="8" y="117"/>
                  <a:pt x="8" y="117"/>
                </a:cubicBezTo>
                <a:cubicBezTo>
                  <a:pt x="56" y="98"/>
                  <a:pt x="56" y="98"/>
                  <a:pt x="56" y="98"/>
                </a:cubicBezTo>
                <a:lnTo>
                  <a:pt x="56" y="178"/>
                </a:lnTo>
                <a:close/>
                <a:moveTo>
                  <a:pt x="72" y="28"/>
                </a:moveTo>
                <a:cubicBezTo>
                  <a:pt x="72" y="17"/>
                  <a:pt x="81" y="8"/>
                  <a:pt x="92" y="8"/>
                </a:cubicBezTo>
                <a:cubicBezTo>
                  <a:pt x="103" y="8"/>
                  <a:pt x="112" y="17"/>
                  <a:pt x="112" y="28"/>
                </a:cubicBezTo>
                <a:cubicBezTo>
                  <a:pt x="112" y="39"/>
                  <a:pt x="103" y="48"/>
                  <a:pt x="92" y="48"/>
                </a:cubicBezTo>
                <a:cubicBezTo>
                  <a:pt x="81" y="48"/>
                  <a:pt x="72" y="39"/>
                  <a:pt x="72" y="28"/>
                </a:cubicBezTo>
                <a:close/>
                <a:moveTo>
                  <a:pt x="120" y="207"/>
                </a:moveTo>
                <a:cubicBezTo>
                  <a:pt x="64" y="175"/>
                  <a:pt x="64" y="175"/>
                  <a:pt x="64" y="175"/>
                </a:cubicBezTo>
                <a:cubicBezTo>
                  <a:pt x="64" y="95"/>
                  <a:pt x="64" y="95"/>
                  <a:pt x="64" y="95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44"/>
                  <a:pt x="88" y="144"/>
                  <a:pt x="88" y="144"/>
                </a:cubicBezTo>
                <a:cubicBezTo>
                  <a:pt x="96" y="144"/>
                  <a:pt x="96" y="144"/>
                  <a:pt x="96" y="144"/>
                </a:cubicBezTo>
                <a:cubicBezTo>
                  <a:pt x="96" y="113"/>
                  <a:pt x="96" y="113"/>
                  <a:pt x="96" y="113"/>
                </a:cubicBezTo>
                <a:cubicBezTo>
                  <a:pt x="120" y="127"/>
                  <a:pt x="120" y="127"/>
                  <a:pt x="120" y="127"/>
                </a:cubicBezTo>
                <a:lnTo>
                  <a:pt x="120" y="207"/>
                </a:lnTo>
                <a:close/>
                <a:moveTo>
                  <a:pt x="176" y="179"/>
                </a:moveTo>
                <a:cubicBezTo>
                  <a:pt x="128" y="203"/>
                  <a:pt x="128" y="203"/>
                  <a:pt x="128" y="203"/>
                </a:cubicBezTo>
                <a:cubicBezTo>
                  <a:pt x="128" y="123"/>
                  <a:pt x="128" y="123"/>
                  <a:pt x="128" y="123"/>
                </a:cubicBezTo>
                <a:cubicBezTo>
                  <a:pt x="176" y="99"/>
                  <a:pt x="176" y="99"/>
                  <a:pt x="176" y="99"/>
                </a:cubicBezTo>
                <a:lnTo>
                  <a:pt x="176" y="1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243777" tIns="121888" rIns="243777" bIns="121888" numCol="1" anchor="t" anchorCtr="0" compatLnSpc="1">
            <a:prstTxWarp prst="textNoShape">
              <a:avLst/>
            </a:prstTxWarp>
          </a:bodyPr>
          <a:lstStyle/>
          <a:p>
            <a:endParaRPr lang="en-US" sz="2666" dirty="0">
              <a:latin typeface="+mj-lt"/>
            </a:endParaRPr>
          </a:p>
        </p:txBody>
      </p:sp>
      <p:sp>
        <p:nvSpPr>
          <p:cNvPr id="33" name="Freeform 19">
            <a:extLst>
              <a:ext uri="{FF2B5EF4-FFF2-40B4-BE49-F238E27FC236}">
                <a16:creationId xmlns:a16="http://schemas.microsoft.com/office/drawing/2014/main" id="{3315F126-5C0B-4BB3-BCCB-8BE6AC6DDE47}"/>
              </a:ext>
            </a:extLst>
          </p:cNvPr>
          <p:cNvSpPr>
            <a:spLocks noEditPoints="1"/>
          </p:cNvSpPr>
          <p:nvPr/>
        </p:nvSpPr>
        <p:spPr bwMode="auto">
          <a:xfrm>
            <a:off x="338157" y="10703759"/>
            <a:ext cx="1262533" cy="1153835"/>
          </a:xfrm>
          <a:custGeom>
            <a:avLst/>
            <a:gdLst>
              <a:gd name="T0" fmla="*/ 327 w 402"/>
              <a:gd name="T1" fmla="*/ 235 h 403"/>
              <a:gd name="T2" fmla="*/ 327 w 402"/>
              <a:gd name="T3" fmla="*/ 193 h 403"/>
              <a:gd name="T4" fmla="*/ 209 w 402"/>
              <a:gd name="T5" fmla="*/ 193 h 403"/>
              <a:gd name="T6" fmla="*/ 209 w 402"/>
              <a:gd name="T7" fmla="*/ 168 h 403"/>
              <a:gd name="T8" fmla="*/ 285 w 402"/>
              <a:gd name="T9" fmla="*/ 168 h 403"/>
              <a:gd name="T10" fmla="*/ 285 w 402"/>
              <a:gd name="T11" fmla="*/ 0 h 403"/>
              <a:gd name="T12" fmla="*/ 117 w 402"/>
              <a:gd name="T13" fmla="*/ 0 h 403"/>
              <a:gd name="T14" fmla="*/ 117 w 402"/>
              <a:gd name="T15" fmla="*/ 168 h 403"/>
              <a:gd name="T16" fmla="*/ 193 w 402"/>
              <a:gd name="T17" fmla="*/ 168 h 403"/>
              <a:gd name="T18" fmla="*/ 193 w 402"/>
              <a:gd name="T19" fmla="*/ 193 h 403"/>
              <a:gd name="T20" fmla="*/ 75 w 402"/>
              <a:gd name="T21" fmla="*/ 193 h 403"/>
              <a:gd name="T22" fmla="*/ 75 w 402"/>
              <a:gd name="T23" fmla="*/ 235 h 403"/>
              <a:gd name="T24" fmla="*/ 0 w 402"/>
              <a:gd name="T25" fmla="*/ 235 h 403"/>
              <a:gd name="T26" fmla="*/ 0 w 402"/>
              <a:gd name="T27" fmla="*/ 403 h 403"/>
              <a:gd name="T28" fmla="*/ 168 w 402"/>
              <a:gd name="T29" fmla="*/ 403 h 403"/>
              <a:gd name="T30" fmla="*/ 168 w 402"/>
              <a:gd name="T31" fmla="*/ 235 h 403"/>
              <a:gd name="T32" fmla="*/ 92 w 402"/>
              <a:gd name="T33" fmla="*/ 235 h 403"/>
              <a:gd name="T34" fmla="*/ 92 w 402"/>
              <a:gd name="T35" fmla="*/ 210 h 403"/>
              <a:gd name="T36" fmla="*/ 310 w 402"/>
              <a:gd name="T37" fmla="*/ 210 h 403"/>
              <a:gd name="T38" fmla="*/ 310 w 402"/>
              <a:gd name="T39" fmla="*/ 235 h 403"/>
              <a:gd name="T40" fmla="*/ 235 w 402"/>
              <a:gd name="T41" fmla="*/ 235 h 403"/>
              <a:gd name="T42" fmla="*/ 235 w 402"/>
              <a:gd name="T43" fmla="*/ 403 h 403"/>
              <a:gd name="T44" fmla="*/ 402 w 402"/>
              <a:gd name="T45" fmla="*/ 403 h 403"/>
              <a:gd name="T46" fmla="*/ 402 w 402"/>
              <a:gd name="T47" fmla="*/ 235 h 403"/>
              <a:gd name="T48" fmla="*/ 327 w 402"/>
              <a:gd name="T49" fmla="*/ 235 h 403"/>
              <a:gd name="T50" fmla="*/ 134 w 402"/>
              <a:gd name="T51" fmla="*/ 16 h 403"/>
              <a:gd name="T52" fmla="*/ 268 w 402"/>
              <a:gd name="T53" fmla="*/ 16 h 403"/>
              <a:gd name="T54" fmla="*/ 268 w 402"/>
              <a:gd name="T55" fmla="*/ 151 h 403"/>
              <a:gd name="T56" fmla="*/ 134 w 402"/>
              <a:gd name="T57" fmla="*/ 151 h 403"/>
              <a:gd name="T58" fmla="*/ 134 w 402"/>
              <a:gd name="T59" fmla="*/ 16 h 403"/>
              <a:gd name="T60" fmla="*/ 151 w 402"/>
              <a:gd name="T61" fmla="*/ 386 h 403"/>
              <a:gd name="T62" fmla="*/ 17 w 402"/>
              <a:gd name="T63" fmla="*/ 386 h 403"/>
              <a:gd name="T64" fmla="*/ 17 w 402"/>
              <a:gd name="T65" fmla="*/ 252 h 403"/>
              <a:gd name="T66" fmla="*/ 151 w 402"/>
              <a:gd name="T67" fmla="*/ 252 h 403"/>
              <a:gd name="T68" fmla="*/ 151 w 402"/>
              <a:gd name="T69" fmla="*/ 386 h 403"/>
              <a:gd name="T70" fmla="*/ 386 w 402"/>
              <a:gd name="T71" fmla="*/ 386 h 403"/>
              <a:gd name="T72" fmla="*/ 251 w 402"/>
              <a:gd name="T73" fmla="*/ 386 h 403"/>
              <a:gd name="T74" fmla="*/ 251 w 402"/>
              <a:gd name="T75" fmla="*/ 252 h 403"/>
              <a:gd name="T76" fmla="*/ 386 w 402"/>
              <a:gd name="T77" fmla="*/ 252 h 403"/>
              <a:gd name="T78" fmla="*/ 386 w 402"/>
              <a:gd name="T79" fmla="*/ 386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02" h="403">
                <a:moveTo>
                  <a:pt x="327" y="235"/>
                </a:moveTo>
                <a:lnTo>
                  <a:pt x="327" y="193"/>
                </a:lnTo>
                <a:lnTo>
                  <a:pt x="209" y="193"/>
                </a:lnTo>
                <a:lnTo>
                  <a:pt x="209" y="168"/>
                </a:lnTo>
                <a:lnTo>
                  <a:pt x="285" y="168"/>
                </a:lnTo>
                <a:lnTo>
                  <a:pt x="285" y="0"/>
                </a:lnTo>
                <a:lnTo>
                  <a:pt x="117" y="0"/>
                </a:lnTo>
                <a:lnTo>
                  <a:pt x="117" y="168"/>
                </a:lnTo>
                <a:lnTo>
                  <a:pt x="193" y="168"/>
                </a:lnTo>
                <a:lnTo>
                  <a:pt x="193" y="193"/>
                </a:lnTo>
                <a:lnTo>
                  <a:pt x="75" y="193"/>
                </a:lnTo>
                <a:lnTo>
                  <a:pt x="75" y="235"/>
                </a:lnTo>
                <a:lnTo>
                  <a:pt x="0" y="235"/>
                </a:lnTo>
                <a:lnTo>
                  <a:pt x="0" y="403"/>
                </a:lnTo>
                <a:lnTo>
                  <a:pt x="168" y="403"/>
                </a:lnTo>
                <a:lnTo>
                  <a:pt x="168" y="235"/>
                </a:lnTo>
                <a:lnTo>
                  <a:pt x="92" y="235"/>
                </a:lnTo>
                <a:lnTo>
                  <a:pt x="92" y="210"/>
                </a:lnTo>
                <a:lnTo>
                  <a:pt x="310" y="210"/>
                </a:lnTo>
                <a:lnTo>
                  <a:pt x="310" y="235"/>
                </a:lnTo>
                <a:lnTo>
                  <a:pt x="235" y="235"/>
                </a:lnTo>
                <a:lnTo>
                  <a:pt x="235" y="403"/>
                </a:lnTo>
                <a:lnTo>
                  <a:pt x="402" y="403"/>
                </a:lnTo>
                <a:lnTo>
                  <a:pt x="402" y="235"/>
                </a:lnTo>
                <a:lnTo>
                  <a:pt x="327" y="235"/>
                </a:lnTo>
                <a:close/>
                <a:moveTo>
                  <a:pt x="134" y="16"/>
                </a:moveTo>
                <a:lnTo>
                  <a:pt x="268" y="16"/>
                </a:lnTo>
                <a:lnTo>
                  <a:pt x="268" y="151"/>
                </a:lnTo>
                <a:lnTo>
                  <a:pt x="134" y="151"/>
                </a:lnTo>
                <a:lnTo>
                  <a:pt x="134" y="16"/>
                </a:lnTo>
                <a:close/>
                <a:moveTo>
                  <a:pt x="151" y="386"/>
                </a:moveTo>
                <a:lnTo>
                  <a:pt x="17" y="386"/>
                </a:lnTo>
                <a:lnTo>
                  <a:pt x="17" y="252"/>
                </a:lnTo>
                <a:lnTo>
                  <a:pt x="151" y="252"/>
                </a:lnTo>
                <a:lnTo>
                  <a:pt x="151" y="386"/>
                </a:lnTo>
                <a:close/>
                <a:moveTo>
                  <a:pt x="386" y="386"/>
                </a:moveTo>
                <a:lnTo>
                  <a:pt x="251" y="386"/>
                </a:lnTo>
                <a:lnTo>
                  <a:pt x="251" y="252"/>
                </a:lnTo>
                <a:lnTo>
                  <a:pt x="386" y="252"/>
                </a:lnTo>
                <a:lnTo>
                  <a:pt x="386" y="3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243777" tIns="121888" rIns="243777" bIns="121888" numCol="1" anchor="t" anchorCtr="0" compatLnSpc="1">
            <a:prstTxWarp prst="textNoShape">
              <a:avLst/>
            </a:prstTxWarp>
          </a:bodyPr>
          <a:lstStyle/>
          <a:p>
            <a:endParaRPr lang="en-US" sz="2666" dirty="0">
              <a:latin typeface="+mj-lt"/>
            </a:endParaRPr>
          </a:p>
        </p:txBody>
      </p:sp>
      <p:sp>
        <p:nvSpPr>
          <p:cNvPr id="34" name="Freeform 104">
            <a:extLst>
              <a:ext uri="{FF2B5EF4-FFF2-40B4-BE49-F238E27FC236}">
                <a16:creationId xmlns:a16="http://schemas.microsoft.com/office/drawing/2014/main" id="{D1906B70-B691-4593-BCB3-4734E8715A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611" y="4390227"/>
            <a:ext cx="1171595" cy="779039"/>
          </a:xfrm>
          <a:custGeom>
            <a:avLst/>
            <a:gdLst>
              <a:gd name="T0" fmla="*/ 203 w 497"/>
              <a:gd name="T1" fmla="*/ 257 h 337"/>
              <a:gd name="T2" fmla="*/ 203 w 497"/>
              <a:gd name="T3" fmla="*/ 257 h 337"/>
              <a:gd name="T4" fmla="*/ 221 w 497"/>
              <a:gd name="T5" fmla="*/ 327 h 337"/>
              <a:gd name="T6" fmla="*/ 283 w 497"/>
              <a:gd name="T7" fmla="*/ 310 h 337"/>
              <a:gd name="T8" fmla="*/ 398 w 497"/>
              <a:gd name="T9" fmla="*/ 9 h 337"/>
              <a:gd name="T10" fmla="*/ 203 w 497"/>
              <a:gd name="T11" fmla="*/ 257 h 337"/>
              <a:gd name="T12" fmla="*/ 248 w 497"/>
              <a:gd name="T13" fmla="*/ 71 h 337"/>
              <a:gd name="T14" fmla="*/ 248 w 497"/>
              <a:gd name="T15" fmla="*/ 71 h 337"/>
              <a:gd name="T16" fmla="*/ 274 w 497"/>
              <a:gd name="T17" fmla="*/ 71 h 337"/>
              <a:gd name="T18" fmla="*/ 310 w 497"/>
              <a:gd name="T19" fmla="*/ 26 h 337"/>
              <a:gd name="T20" fmla="*/ 248 w 497"/>
              <a:gd name="T21" fmla="*/ 17 h 337"/>
              <a:gd name="T22" fmla="*/ 0 w 497"/>
              <a:gd name="T23" fmla="*/ 283 h 337"/>
              <a:gd name="T24" fmla="*/ 0 w 497"/>
              <a:gd name="T25" fmla="*/ 310 h 337"/>
              <a:gd name="T26" fmla="*/ 26 w 497"/>
              <a:gd name="T27" fmla="*/ 336 h 337"/>
              <a:gd name="T28" fmla="*/ 53 w 497"/>
              <a:gd name="T29" fmla="*/ 310 h 337"/>
              <a:gd name="T30" fmla="*/ 53 w 497"/>
              <a:gd name="T31" fmla="*/ 283 h 337"/>
              <a:gd name="T32" fmla="*/ 248 w 497"/>
              <a:gd name="T33" fmla="*/ 71 h 337"/>
              <a:gd name="T34" fmla="*/ 425 w 497"/>
              <a:gd name="T35" fmla="*/ 98 h 337"/>
              <a:gd name="T36" fmla="*/ 425 w 497"/>
              <a:gd name="T37" fmla="*/ 98 h 337"/>
              <a:gd name="T38" fmla="*/ 407 w 497"/>
              <a:gd name="T39" fmla="*/ 151 h 337"/>
              <a:gd name="T40" fmla="*/ 442 w 497"/>
              <a:gd name="T41" fmla="*/ 283 h 337"/>
              <a:gd name="T42" fmla="*/ 442 w 497"/>
              <a:gd name="T43" fmla="*/ 310 h 337"/>
              <a:gd name="T44" fmla="*/ 469 w 497"/>
              <a:gd name="T45" fmla="*/ 336 h 337"/>
              <a:gd name="T46" fmla="*/ 469 w 497"/>
              <a:gd name="T47" fmla="*/ 336 h 337"/>
              <a:gd name="T48" fmla="*/ 496 w 497"/>
              <a:gd name="T49" fmla="*/ 310 h 337"/>
              <a:gd name="T50" fmla="*/ 496 w 497"/>
              <a:gd name="T51" fmla="*/ 283 h 337"/>
              <a:gd name="T52" fmla="*/ 425 w 497"/>
              <a:gd name="T53" fmla="*/ 98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97" h="337">
                <a:moveTo>
                  <a:pt x="203" y="257"/>
                </a:moveTo>
                <a:lnTo>
                  <a:pt x="203" y="257"/>
                </a:lnTo>
                <a:cubicBezTo>
                  <a:pt x="186" y="283"/>
                  <a:pt x="194" y="310"/>
                  <a:pt x="221" y="327"/>
                </a:cubicBezTo>
                <a:cubicBezTo>
                  <a:pt x="239" y="336"/>
                  <a:pt x="266" y="336"/>
                  <a:pt x="283" y="310"/>
                </a:cubicBezTo>
                <a:cubicBezTo>
                  <a:pt x="301" y="274"/>
                  <a:pt x="407" y="9"/>
                  <a:pt x="398" y="9"/>
                </a:cubicBezTo>
                <a:cubicBezTo>
                  <a:pt x="389" y="0"/>
                  <a:pt x="221" y="230"/>
                  <a:pt x="203" y="257"/>
                </a:cubicBezTo>
                <a:close/>
                <a:moveTo>
                  <a:pt x="248" y="71"/>
                </a:moveTo>
                <a:lnTo>
                  <a:pt x="248" y="71"/>
                </a:lnTo>
                <a:cubicBezTo>
                  <a:pt x="257" y="71"/>
                  <a:pt x="266" y="71"/>
                  <a:pt x="274" y="71"/>
                </a:cubicBezTo>
                <a:cubicBezTo>
                  <a:pt x="292" y="53"/>
                  <a:pt x="301" y="44"/>
                  <a:pt x="310" y="26"/>
                </a:cubicBezTo>
                <a:cubicBezTo>
                  <a:pt x="292" y="17"/>
                  <a:pt x="274" y="17"/>
                  <a:pt x="248" y="17"/>
                </a:cubicBezTo>
                <a:cubicBezTo>
                  <a:pt x="106" y="17"/>
                  <a:pt x="0" y="133"/>
                  <a:pt x="0" y="283"/>
                </a:cubicBezTo>
                <a:cubicBezTo>
                  <a:pt x="0" y="292"/>
                  <a:pt x="0" y="301"/>
                  <a:pt x="0" y="310"/>
                </a:cubicBezTo>
                <a:cubicBezTo>
                  <a:pt x="0" y="327"/>
                  <a:pt x="17" y="336"/>
                  <a:pt x="26" y="336"/>
                </a:cubicBezTo>
                <a:cubicBezTo>
                  <a:pt x="44" y="336"/>
                  <a:pt x="53" y="319"/>
                  <a:pt x="53" y="310"/>
                </a:cubicBezTo>
                <a:cubicBezTo>
                  <a:pt x="53" y="301"/>
                  <a:pt x="53" y="292"/>
                  <a:pt x="53" y="283"/>
                </a:cubicBezTo>
                <a:cubicBezTo>
                  <a:pt x="53" y="160"/>
                  <a:pt x="132" y="71"/>
                  <a:pt x="248" y="71"/>
                </a:cubicBezTo>
                <a:close/>
                <a:moveTo>
                  <a:pt x="425" y="98"/>
                </a:moveTo>
                <a:lnTo>
                  <a:pt x="425" y="98"/>
                </a:lnTo>
                <a:cubicBezTo>
                  <a:pt x="416" y="115"/>
                  <a:pt x="416" y="133"/>
                  <a:pt x="407" y="151"/>
                </a:cubicBezTo>
                <a:cubicBezTo>
                  <a:pt x="433" y="186"/>
                  <a:pt x="442" y="239"/>
                  <a:pt x="442" y="283"/>
                </a:cubicBezTo>
                <a:cubicBezTo>
                  <a:pt x="442" y="292"/>
                  <a:pt x="442" y="301"/>
                  <a:pt x="442" y="310"/>
                </a:cubicBezTo>
                <a:cubicBezTo>
                  <a:pt x="442" y="319"/>
                  <a:pt x="451" y="336"/>
                  <a:pt x="469" y="336"/>
                </a:cubicBezTo>
                <a:lnTo>
                  <a:pt x="469" y="336"/>
                </a:lnTo>
                <a:cubicBezTo>
                  <a:pt x="478" y="336"/>
                  <a:pt x="496" y="327"/>
                  <a:pt x="496" y="310"/>
                </a:cubicBezTo>
                <a:cubicBezTo>
                  <a:pt x="496" y="301"/>
                  <a:pt x="496" y="292"/>
                  <a:pt x="496" y="283"/>
                </a:cubicBezTo>
                <a:cubicBezTo>
                  <a:pt x="496" y="213"/>
                  <a:pt x="469" y="151"/>
                  <a:pt x="425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5" name="Freeform 102">
            <a:extLst>
              <a:ext uri="{FF2B5EF4-FFF2-40B4-BE49-F238E27FC236}">
                <a16:creationId xmlns:a16="http://schemas.microsoft.com/office/drawing/2014/main" id="{8D1C56CC-FB16-4DE9-BD18-ED4E426F64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610" y="8625604"/>
            <a:ext cx="1126345" cy="1246284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F664DC-ECB2-40A8-81F4-E0691EE10786}"/>
                  </a:ext>
                </a:extLst>
              </p:cNvPr>
              <p:cNvSpPr txBox="1"/>
              <p:nvPr/>
            </p:nvSpPr>
            <p:spPr>
              <a:xfrm>
                <a:off x="10811737" y="3924599"/>
                <a:ext cx="13679377" cy="1508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3600" b="0" i="1" smtClean="0">
                          <a:latin typeface="Cambria Math" panose="02040503050406030204" pitchFamily="18" charset="0"/>
                        </a:rPr>
                        <m:t>𝑃𝑟𝑖𝑜𝑟𝑖𝑡𝑦</m:t>
                      </m:r>
                      <m:d>
                        <m:dPr>
                          <m:ctrlPr>
                            <a:rPr lang="en-IN" sz="3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IN" sz="36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IN" sz="3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𝑝𝑎𝑟𝑒𝑛𝑡𝑠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  <m:sup/>
                        <m:e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𝑃𝑟𝑖𝑜𝑟𝑖𝑡𝑦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IN" sz="36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IN" sz="3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𝑡𝑎𝑠𝑘𝑠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  <m:sup/>
                        <m:e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𝐷𝑒𝑙𝑎𝑦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IN" sz="3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IN" sz="3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F664DC-ECB2-40A8-81F4-E0691EE107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1737" y="3924599"/>
                <a:ext cx="13679377" cy="150804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>
            <a:extLst>
              <a:ext uri="{FF2B5EF4-FFF2-40B4-BE49-F238E27FC236}">
                <a16:creationId xmlns:a16="http://schemas.microsoft.com/office/drawing/2014/main" id="{7DD801FB-6F7E-4C4F-AE5B-44EF08E10B99}"/>
              </a:ext>
            </a:extLst>
          </p:cNvPr>
          <p:cNvSpPr txBox="1"/>
          <p:nvPr/>
        </p:nvSpPr>
        <p:spPr>
          <a:xfrm>
            <a:off x="11707825" y="3283457"/>
            <a:ext cx="11887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Priority of each node is computed recursively using </a:t>
            </a:r>
          </a:p>
        </p:txBody>
      </p:sp>
      <p:pic>
        <p:nvPicPr>
          <p:cNvPr id="38" name="Picture 37" descr="A close up of text on a white surface&#10;&#10;Description generated with very high confidence">
            <a:extLst>
              <a:ext uri="{FF2B5EF4-FFF2-40B4-BE49-F238E27FC236}">
                <a16:creationId xmlns:a16="http://schemas.microsoft.com/office/drawing/2014/main" id="{AEC0850E-8CA6-417B-B051-EFE0B7DFD0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0850" y="10685932"/>
            <a:ext cx="9201150" cy="277177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D4C0512-AF4C-469D-ACAC-8FCDD6E754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0850" y="7006946"/>
            <a:ext cx="9201150" cy="287185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04F736B6-2657-45D8-AD70-ED17B7150CD3}"/>
              </a:ext>
            </a:extLst>
          </p:cNvPr>
          <p:cNvSpPr txBox="1"/>
          <p:nvPr/>
        </p:nvSpPr>
        <p:spPr>
          <a:xfrm>
            <a:off x="15103950" y="10109377"/>
            <a:ext cx="6529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/>
              <a:t>Circular Memory Allocation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0247FF9-FB07-446E-BD60-D794F7800A08}"/>
              </a:ext>
            </a:extLst>
          </p:cNvPr>
          <p:cNvSpPr txBox="1"/>
          <p:nvPr/>
        </p:nvSpPr>
        <p:spPr>
          <a:xfrm>
            <a:off x="13892648" y="6199810"/>
            <a:ext cx="7509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/>
              <a:t>Column wise Memory Allocation</a:t>
            </a:r>
          </a:p>
        </p:txBody>
      </p:sp>
    </p:spTree>
    <p:extLst>
      <p:ext uri="{BB962C8B-B14F-4D97-AF65-F5344CB8AC3E}">
        <p14:creationId xmlns:p14="http://schemas.microsoft.com/office/powerpoint/2010/main" val="563975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76301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Hardware Architecture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322A02-B9B1-400A-9C1C-0714F9B396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680" y="2537490"/>
            <a:ext cx="22054290" cy="864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26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76301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Quad Port BRAM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0B07EC-120C-4863-BF60-9370716893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265" y="2893783"/>
            <a:ext cx="13110875" cy="7299195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C2BD84-2C24-4DAD-A63A-D589B8D785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8705" y="8241846"/>
            <a:ext cx="7578498" cy="2526166"/>
          </a:xfrm>
          <a:prstGeom prst="rect">
            <a:avLst/>
          </a:prstGeom>
        </p:spPr>
      </p:pic>
      <p:pic>
        <p:nvPicPr>
          <p:cNvPr id="9" name="Picture 8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0EC204FA-41BE-400B-AD9C-2BCC9BC2B1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699" y="10391774"/>
            <a:ext cx="14862006" cy="33242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0007720-6898-498C-AA38-5D9FA66FB642}"/>
              </a:ext>
            </a:extLst>
          </p:cNvPr>
          <p:cNvSpPr txBox="1"/>
          <p:nvPr/>
        </p:nvSpPr>
        <p:spPr>
          <a:xfrm>
            <a:off x="18368675" y="11204268"/>
            <a:ext cx="3826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/>
              <a:t>Clock and Reset Generation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E0FBFE-6E2B-48F5-8982-158EBD6BEDC9}"/>
              </a:ext>
            </a:extLst>
          </p:cNvPr>
          <p:cNvSpPr txBox="1"/>
          <p:nvPr/>
        </p:nvSpPr>
        <p:spPr>
          <a:xfrm>
            <a:off x="16168705" y="4858558"/>
            <a:ext cx="75784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BRAMs can operate at the clock frequencies up to 400 MHz, which is at least two time faster than the processing elements</a:t>
            </a:r>
          </a:p>
        </p:txBody>
      </p:sp>
    </p:spTree>
    <p:extLst>
      <p:ext uri="{BB962C8B-B14F-4D97-AF65-F5344CB8AC3E}">
        <p14:creationId xmlns:p14="http://schemas.microsoft.com/office/powerpoint/2010/main" val="3588166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76301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Scheduling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82076E7-CFBD-4C28-8165-631B0B443E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48" y="516670"/>
            <a:ext cx="6320639" cy="126028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683FDF-759D-4DC8-B272-2557D58B3E9E}"/>
              </a:ext>
            </a:extLst>
          </p:cNvPr>
          <p:cNvSpPr txBox="1"/>
          <p:nvPr/>
        </p:nvSpPr>
        <p:spPr>
          <a:xfrm>
            <a:off x="13541509" y="11879242"/>
            <a:ext cx="63206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/>
              <a:t>Scheduler Table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6018F4-D21D-4F05-B49D-1406158ED1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340" y="3405948"/>
            <a:ext cx="14618788" cy="81764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BAC5A3-B2F4-4D85-8FF2-703802FBCEF0}"/>
              </a:ext>
            </a:extLst>
          </p:cNvPr>
          <p:cNvSpPr txBox="1"/>
          <p:nvPr/>
        </p:nvSpPr>
        <p:spPr>
          <a:xfrm>
            <a:off x="20594905" y="2851949"/>
            <a:ext cx="44611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dirty="0"/>
              <a:t>Read latency = 2</a:t>
            </a:r>
          </a:p>
        </p:txBody>
      </p:sp>
    </p:spTree>
    <p:extLst>
      <p:ext uri="{BB962C8B-B14F-4D97-AF65-F5344CB8AC3E}">
        <p14:creationId xmlns:p14="http://schemas.microsoft.com/office/powerpoint/2010/main" val="3589849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76301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Finding Assignments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 descr="A screenshot of text&#10;&#10;Description generated with high confidence">
            <a:extLst>
              <a:ext uri="{FF2B5EF4-FFF2-40B4-BE49-F238E27FC236}">
                <a16:creationId xmlns:a16="http://schemas.microsoft.com/office/drawing/2014/main" id="{B2D76C18-3798-434C-9F4C-F94280995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964" y="2378901"/>
            <a:ext cx="18583722" cy="10460798"/>
          </a:xfrm>
          <a:prstGeom prst="rect">
            <a:avLst/>
          </a:prstGeom>
        </p:spPr>
      </p:pic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6334DDBD-9FE7-4A2D-AC06-1AFBB4F0F428}"/>
              </a:ext>
            </a:extLst>
          </p:cNvPr>
          <p:cNvSpPr txBox="1">
            <a:spLocks/>
          </p:cNvSpPr>
          <p:nvPr/>
        </p:nvSpPr>
        <p:spPr>
          <a:xfrm>
            <a:off x="20512773" y="511176"/>
            <a:ext cx="5902036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Scheduling</a:t>
            </a:r>
          </a:p>
        </p:txBody>
      </p:sp>
    </p:spTree>
    <p:extLst>
      <p:ext uri="{BB962C8B-B14F-4D97-AF65-F5344CB8AC3E}">
        <p14:creationId xmlns:p14="http://schemas.microsoft.com/office/powerpoint/2010/main" val="251914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76301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IN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Grouping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6334DDBD-9FE7-4A2D-AC06-1AFBB4F0F428}"/>
              </a:ext>
            </a:extLst>
          </p:cNvPr>
          <p:cNvSpPr txBox="1">
            <a:spLocks/>
          </p:cNvSpPr>
          <p:nvPr/>
        </p:nvSpPr>
        <p:spPr>
          <a:xfrm>
            <a:off x="20512773" y="511176"/>
            <a:ext cx="5902036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Scheduling</a:t>
            </a:r>
          </a:p>
        </p:txBody>
      </p:sp>
      <p:pic>
        <p:nvPicPr>
          <p:cNvPr id="4" name="Picture 3" descr="A close up of a screen&#10;&#10;Description generated with high confidence">
            <a:extLst>
              <a:ext uri="{FF2B5EF4-FFF2-40B4-BE49-F238E27FC236}">
                <a16:creationId xmlns:a16="http://schemas.microsoft.com/office/drawing/2014/main" id="{7902BEC3-908F-4479-AD40-2EBE3A1CD6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80" y="2295215"/>
            <a:ext cx="14991586" cy="74029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CF8DC6-4658-492A-9BCC-A1C76675C0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6078" y="8783781"/>
            <a:ext cx="7247713" cy="405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67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76301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IN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Previous Work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B055FE1-8729-46B7-8EB8-4A0B71BF9A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876" y="7409308"/>
            <a:ext cx="5388949" cy="5399836"/>
          </a:xfrm>
          <a:prstGeom prst="rect">
            <a:avLst/>
          </a:prstGeom>
        </p:spPr>
      </p:pic>
      <p:pic>
        <p:nvPicPr>
          <p:cNvPr id="8" name="Picture 7" descr="A close up of a clock&#10;&#10;Description generated with high confidence">
            <a:extLst>
              <a:ext uri="{FF2B5EF4-FFF2-40B4-BE49-F238E27FC236}">
                <a16:creationId xmlns:a16="http://schemas.microsoft.com/office/drawing/2014/main" id="{22F5F720-79AF-41D5-BDA8-789367914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44" y="7495221"/>
            <a:ext cx="5147931" cy="5228010"/>
          </a:xfrm>
          <a:prstGeom prst="rect">
            <a:avLst/>
          </a:prstGeom>
        </p:spPr>
      </p:pic>
      <p:pic>
        <p:nvPicPr>
          <p:cNvPr id="10" name="Picture 9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D965112C-34DE-481D-90E4-2EADDB5568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1612" y="2448233"/>
            <a:ext cx="11746038" cy="61989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AF2DDD-926C-4E63-8EFF-5BE985B59C2E}"/>
              </a:ext>
            </a:extLst>
          </p:cNvPr>
          <p:cNvSpPr txBox="1"/>
          <p:nvPr/>
        </p:nvSpPr>
        <p:spPr>
          <a:xfrm>
            <a:off x="15859870" y="9977377"/>
            <a:ext cx="767974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dirty="0"/>
              <a:t>N. </a:t>
            </a:r>
            <a:r>
              <a:rPr lang="en-IN" sz="3000" dirty="0" err="1"/>
              <a:t>Kapre</a:t>
            </a:r>
            <a:r>
              <a:rPr lang="en-IN" sz="3000" dirty="0"/>
              <a:t> and A. </a:t>
            </a:r>
            <a:r>
              <a:rPr lang="en-IN" sz="3000" dirty="0" err="1"/>
              <a:t>DeHon</a:t>
            </a:r>
            <a:r>
              <a:rPr lang="en-IN" sz="3000" dirty="0"/>
              <a:t>, “Parallelizing sparse matrix solve for spice circuit simulation using </a:t>
            </a:r>
            <a:r>
              <a:rPr lang="en-IN" sz="3000" dirty="0" err="1"/>
              <a:t>fpgas</a:t>
            </a:r>
            <a:r>
              <a:rPr lang="en-IN" sz="3000" dirty="0"/>
              <a:t>,” in 2009 International Conference on Field Programmable Technology, pp. 190–198, Dec 2009.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BDD82C-9A9B-4BFB-B44F-A82DBC8EF695}"/>
              </a:ext>
            </a:extLst>
          </p:cNvPr>
          <p:cNvSpPr txBox="1"/>
          <p:nvPr/>
        </p:nvSpPr>
        <p:spPr>
          <a:xfrm>
            <a:off x="3303638" y="3859265"/>
            <a:ext cx="78166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T. </a:t>
            </a:r>
            <a:r>
              <a:rPr lang="en-US" sz="3000" dirty="0" err="1"/>
              <a:t>Nechma</a:t>
            </a:r>
            <a:r>
              <a:rPr lang="en-US" sz="3000" dirty="0"/>
              <a:t> and M. </a:t>
            </a:r>
            <a:r>
              <a:rPr lang="en-US" sz="3000" dirty="0" err="1"/>
              <a:t>Zwolinski</a:t>
            </a:r>
            <a:r>
              <a:rPr lang="en-US" sz="3000" dirty="0"/>
              <a:t>, “Parallel sparse matrix solution for circuit simulation on </a:t>
            </a:r>
            <a:r>
              <a:rPr lang="en-US" sz="3000" dirty="0" err="1"/>
              <a:t>fpgas</a:t>
            </a:r>
            <a:r>
              <a:rPr lang="en-US" sz="3000" dirty="0"/>
              <a:t>,” IEEE Transactions on Computers, vol. 64, pp. 1090–1103, April 2015.</a:t>
            </a:r>
            <a:endParaRPr lang="en-IN" sz="3000" dirty="0"/>
          </a:p>
        </p:txBody>
      </p:sp>
    </p:spTree>
    <p:extLst>
      <p:ext uri="{BB962C8B-B14F-4D97-AF65-F5344CB8AC3E}">
        <p14:creationId xmlns:p14="http://schemas.microsoft.com/office/powerpoint/2010/main" val="152558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Placeholder 10">
            <a:extLst>
              <a:ext uri="{FF2B5EF4-FFF2-40B4-BE49-F238E27FC236}">
                <a16:creationId xmlns:a16="http://schemas.microsoft.com/office/drawing/2014/main" id="{8F525F87-6CBD-48F7-B8F0-AC88FB3F58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241" y="3901417"/>
            <a:ext cx="5913167" cy="5913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6" name="Freeform 7">
            <a:extLst>
              <a:ext uri="{FF2B5EF4-FFF2-40B4-BE49-F238E27FC236}">
                <a16:creationId xmlns:a16="http://schemas.microsoft.com/office/drawing/2014/main" id="{B5A3A207-D19E-4593-93A0-88FB4AAFA2F6}"/>
              </a:ext>
            </a:extLst>
          </p:cNvPr>
          <p:cNvSpPr/>
          <p:nvPr/>
        </p:nvSpPr>
        <p:spPr>
          <a:xfrm>
            <a:off x="9232242" y="9814582"/>
            <a:ext cx="5913166" cy="2438378"/>
          </a:xfrm>
          <a:custGeom>
            <a:avLst/>
            <a:gdLst>
              <a:gd name="connsiteX0" fmla="*/ 0 w 6408712"/>
              <a:gd name="connsiteY0" fmla="*/ 0 h 1728192"/>
              <a:gd name="connsiteX1" fmla="*/ 6408712 w 6408712"/>
              <a:gd name="connsiteY1" fmla="*/ 0 h 1728192"/>
              <a:gd name="connsiteX2" fmla="*/ 6408712 w 6408712"/>
              <a:gd name="connsiteY2" fmla="*/ 1574447 h 1728192"/>
              <a:gd name="connsiteX3" fmla="*/ 6254967 w 6408712"/>
              <a:gd name="connsiteY3" fmla="*/ 1728192 h 1728192"/>
              <a:gd name="connsiteX4" fmla="*/ 153745 w 6408712"/>
              <a:gd name="connsiteY4" fmla="*/ 1728192 h 1728192"/>
              <a:gd name="connsiteX5" fmla="*/ 0 w 6408712"/>
              <a:gd name="connsiteY5" fmla="*/ 1574447 h 1728192"/>
              <a:gd name="connsiteX6" fmla="*/ 0 w 6408712"/>
              <a:gd name="connsiteY6" fmla="*/ 0 h 172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08712" h="1728192">
                <a:moveTo>
                  <a:pt x="0" y="0"/>
                </a:moveTo>
                <a:lnTo>
                  <a:pt x="6408712" y="0"/>
                </a:lnTo>
                <a:lnTo>
                  <a:pt x="6408712" y="1574447"/>
                </a:lnTo>
                <a:cubicBezTo>
                  <a:pt x="6408712" y="1659358"/>
                  <a:pt x="6339878" y="1728192"/>
                  <a:pt x="6254967" y="1728192"/>
                </a:cubicBezTo>
                <a:lnTo>
                  <a:pt x="153745" y="1728192"/>
                </a:lnTo>
                <a:cubicBezTo>
                  <a:pt x="68834" y="1728192"/>
                  <a:pt x="0" y="1659358"/>
                  <a:pt x="0" y="157444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6933045" y="876301"/>
            <a:ext cx="10511560" cy="1785667"/>
            <a:chOff x="9407582" y="560721"/>
            <a:chExt cx="12458354" cy="1785667"/>
          </a:xfrm>
        </p:grpSpPr>
        <p:sp>
          <p:nvSpPr>
            <p:cNvPr id="21" name="TextBox 20"/>
            <p:cNvSpPr txBox="1"/>
            <p:nvPr/>
          </p:nvSpPr>
          <p:spPr>
            <a:xfrm>
              <a:off x="9506236" y="560721"/>
              <a:ext cx="12359700" cy="1200310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en-US" sz="7200" b="1" dirty="0">
                  <a:solidFill>
                    <a:schemeClr val="tx2"/>
                  </a:solidFill>
                  <a:latin typeface="+mj-lt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Motivation</a:t>
              </a:r>
              <a:endParaRPr lang="id-ID" sz="7200" dirty="0">
                <a:solidFill>
                  <a:schemeClr val="tx2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endParaRPr>
            </a:p>
          </p:txBody>
        </p:sp>
        <p:sp>
          <p:nvSpPr>
            <p:cNvPr id="22" name="Subtitle 2"/>
            <p:cNvSpPr txBox="1">
              <a:spLocks/>
            </p:cNvSpPr>
            <p:nvPr/>
          </p:nvSpPr>
          <p:spPr>
            <a:xfrm>
              <a:off x="9407582" y="1507272"/>
              <a:ext cx="11655184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chemeClr val="tx1"/>
                  </a:solidFill>
                  <a:latin typeface="+mn-lt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Why and How to Accelerate Circuit Simulations?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AB956C50-F32A-4F48-A511-30F59EB31461}"/>
              </a:ext>
            </a:extLst>
          </p:cNvPr>
          <p:cNvSpPr txBox="1">
            <a:spLocks/>
          </p:cNvSpPr>
          <p:nvPr/>
        </p:nvSpPr>
        <p:spPr>
          <a:xfrm>
            <a:off x="9753600" y="9814581"/>
            <a:ext cx="4968240" cy="207856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>
            <a:norm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GB" sz="3600" dirty="0">
                <a:solidFill>
                  <a:schemeClr val="tx1">
                    <a:lumMod val="50000"/>
                  </a:schemeClr>
                </a:solidFill>
              </a:rPr>
              <a:t>Structure of matrix remains the same in each iteration</a:t>
            </a:r>
          </a:p>
        </p:txBody>
      </p:sp>
      <p:pic>
        <p:nvPicPr>
          <p:cNvPr id="47" name="Picture Placeholder 10">
            <a:extLst>
              <a:ext uri="{FF2B5EF4-FFF2-40B4-BE49-F238E27FC236}">
                <a16:creationId xmlns:a16="http://schemas.microsoft.com/office/drawing/2014/main" id="{3A7C0395-9689-49B1-AE62-9FB30CBF0D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561" y="3901417"/>
            <a:ext cx="5913166" cy="5913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8" name="Freeform 7">
            <a:extLst>
              <a:ext uri="{FF2B5EF4-FFF2-40B4-BE49-F238E27FC236}">
                <a16:creationId xmlns:a16="http://schemas.microsoft.com/office/drawing/2014/main" id="{AFD6D9A3-EE69-4033-9995-DB8E46CE216A}"/>
              </a:ext>
            </a:extLst>
          </p:cNvPr>
          <p:cNvSpPr/>
          <p:nvPr/>
        </p:nvSpPr>
        <p:spPr>
          <a:xfrm>
            <a:off x="1886562" y="9814582"/>
            <a:ext cx="5913166" cy="2438378"/>
          </a:xfrm>
          <a:custGeom>
            <a:avLst/>
            <a:gdLst>
              <a:gd name="connsiteX0" fmla="*/ 0 w 6408712"/>
              <a:gd name="connsiteY0" fmla="*/ 0 h 1728192"/>
              <a:gd name="connsiteX1" fmla="*/ 6408712 w 6408712"/>
              <a:gd name="connsiteY1" fmla="*/ 0 h 1728192"/>
              <a:gd name="connsiteX2" fmla="*/ 6408712 w 6408712"/>
              <a:gd name="connsiteY2" fmla="*/ 1574447 h 1728192"/>
              <a:gd name="connsiteX3" fmla="*/ 6254967 w 6408712"/>
              <a:gd name="connsiteY3" fmla="*/ 1728192 h 1728192"/>
              <a:gd name="connsiteX4" fmla="*/ 153745 w 6408712"/>
              <a:gd name="connsiteY4" fmla="*/ 1728192 h 1728192"/>
              <a:gd name="connsiteX5" fmla="*/ 0 w 6408712"/>
              <a:gd name="connsiteY5" fmla="*/ 1574447 h 1728192"/>
              <a:gd name="connsiteX6" fmla="*/ 0 w 6408712"/>
              <a:gd name="connsiteY6" fmla="*/ 0 h 172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08712" h="1728192">
                <a:moveTo>
                  <a:pt x="0" y="0"/>
                </a:moveTo>
                <a:lnTo>
                  <a:pt x="6408712" y="0"/>
                </a:lnTo>
                <a:lnTo>
                  <a:pt x="6408712" y="1574447"/>
                </a:lnTo>
                <a:cubicBezTo>
                  <a:pt x="6408712" y="1659358"/>
                  <a:pt x="6339878" y="1728192"/>
                  <a:pt x="6254967" y="1728192"/>
                </a:cubicBezTo>
                <a:lnTo>
                  <a:pt x="153745" y="1728192"/>
                </a:lnTo>
                <a:cubicBezTo>
                  <a:pt x="68834" y="1728192"/>
                  <a:pt x="0" y="1659358"/>
                  <a:pt x="0" y="157444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">
            <a:extLst>
              <a:ext uri="{FF2B5EF4-FFF2-40B4-BE49-F238E27FC236}">
                <a16:creationId xmlns:a16="http://schemas.microsoft.com/office/drawing/2014/main" id="{747B20AF-8DDB-4855-8A5D-B525A02DDAF9}"/>
              </a:ext>
            </a:extLst>
          </p:cNvPr>
          <p:cNvSpPr txBox="1">
            <a:spLocks/>
          </p:cNvSpPr>
          <p:nvPr/>
        </p:nvSpPr>
        <p:spPr>
          <a:xfrm>
            <a:off x="2407920" y="9814581"/>
            <a:ext cx="4968240" cy="207856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>
            <a:normAutofit lnSpcReduction="10000"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GB" sz="3600" dirty="0">
                <a:solidFill>
                  <a:schemeClr val="tx1">
                    <a:lumMod val="50000"/>
                  </a:schemeClr>
                </a:solidFill>
              </a:rPr>
              <a:t>Simulation requires several thousand repeated solution of the network matrix </a:t>
            </a:r>
          </a:p>
        </p:txBody>
      </p:sp>
      <p:pic>
        <p:nvPicPr>
          <p:cNvPr id="50" name="Picture Placeholder 10">
            <a:extLst>
              <a:ext uri="{FF2B5EF4-FFF2-40B4-BE49-F238E27FC236}">
                <a16:creationId xmlns:a16="http://schemas.microsoft.com/office/drawing/2014/main" id="{5FF38C09-4A34-4524-8EB0-4D47494DFC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921" y="3901417"/>
            <a:ext cx="5913166" cy="5913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1" name="Freeform 7">
            <a:extLst>
              <a:ext uri="{FF2B5EF4-FFF2-40B4-BE49-F238E27FC236}">
                <a16:creationId xmlns:a16="http://schemas.microsoft.com/office/drawing/2014/main" id="{7021D3C2-1246-4F64-B41A-3900D948EA89}"/>
              </a:ext>
            </a:extLst>
          </p:cNvPr>
          <p:cNvSpPr/>
          <p:nvPr/>
        </p:nvSpPr>
        <p:spPr>
          <a:xfrm>
            <a:off x="16577922" y="9814582"/>
            <a:ext cx="5913166" cy="2438378"/>
          </a:xfrm>
          <a:custGeom>
            <a:avLst/>
            <a:gdLst>
              <a:gd name="connsiteX0" fmla="*/ 0 w 6408712"/>
              <a:gd name="connsiteY0" fmla="*/ 0 h 1728192"/>
              <a:gd name="connsiteX1" fmla="*/ 6408712 w 6408712"/>
              <a:gd name="connsiteY1" fmla="*/ 0 h 1728192"/>
              <a:gd name="connsiteX2" fmla="*/ 6408712 w 6408712"/>
              <a:gd name="connsiteY2" fmla="*/ 1574447 h 1728192"/>
              <a:gd name="connsiteX3" fmla="*/ 6254967 w 6408712"/>
              <a:gd name="connsiteY3" fmla="*/ 1728192 h 1728192"/>
              <a:gd name="connsiteX4" fmla="*/ 153745 w 6408712"/>
              <a:gd name="connsiteY4" fmla="*/ 1728192 h 1728192"/>
              <a:gd name="connsiteX5" fmla="*/ 0 w 6408712"/>
              <a:gd name="connsiteY5" fmla="*/ 1574447 h 1728192"/>
              <a:gd name="connsiteX6" fmla="*/ 0 w 6408712"/>
              <a:gd name="connsiteY6" fmla="*/ 0 h 172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08712" h="1728192">
                <a:moveTo>
                  <a:pt x="0" y="0"/>
                </a:moveTo>
                <a:lnTo>
                  <a:pt x="6408712" y="0"/>
                </a:lnTo>
                <a:lnTo>
                  <a:pt x="6408712" y="1574447"/>
                </a:lnTo>
                <a:cubicBezTo>
                  <a:pt x="6408712" y="1659358"/>
                  <a:pt x="6339878" y="1728192"/>
                  <a:pt x="6254967" y="1728192"/>
                </a:cubicBezTo>
                <a:lnTo>
                  <a:pt x="153745" y="1728192"/>
                </a:lnTo>
                <a:cubicBezTo>
                  <a:pt x="68834" y="1728192"/>
                  <a:pt x="0" y="1659358"/>
                  <a:pt x="0" y="157444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4BBD9D83-80EB-49D6-802B-F8A88B9F8A0A}"/>
              </a:ext>
            </a:extLst>
          </p:cNvPr>
          <p:cNvSpPr txBox="1">
            <a:spLocks/>
          </p:cNvSpPr>
          <p:nvPr/>
        </p:nvSpPr>
        <p:spPr>
          <a:xfrm>
            <a:off x="17099280" y="9814581"/>
            <a:ext cx="4968240" cy="207856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>
            <a:normAutofit lnSpcReduction="10000"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GB" sz="3600" dirty="0">
                <a:solidFill>
                  <a:schemeClr val="tx1">
                    <a:lumMod val="50000"/>
                  </a:schemeClr>
                </a:solidFill>
              </a:rPr>
              <a:t>Data manipulation can be modelled using a task graph to extract parallelism</a:t>
            </a:r>
          </a:p>
        </p:txBody>
      </p:sp>
    </p:spTree>
    <p:extLst>
      <p:ext uri="{BB962C8B-B14F-4D97-AF65-F5344CB8AC3E}">
        <p14:creationId xmlns:p14="http://schemas.microsoft.com/office/powerpoint/2010/main" val="462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76301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20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8D2FA43-88FD-48ED-BD95-310FC1F05B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8023295"/>
              </p:ext>
            </p:extLst>
          </p:nvPr>
        </p:nvGraphicFramePr>
        <p:xfrm>
          <a:off x="98425" y="98425"/>
          <a:ext cx="515938" cy="49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" name="Packager Shell Object" showAsIcon="1" r:id="rId4" imgW="516600" imgH="491040" progId="Package">
                  <p:embed/>
                </p:oleObj>
              </mc:Choice>
              <mc:Fallback>
                <p:oleObj name="Packager Shell Object" showAsIcon="1" r:id="rId4" imgW="51660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515938" cy="490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26E6E11-EA0D-4D41-8223-E83B1AC77A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3378643"/>
              </p:ext>
            </p:extLst>
          </p:nvPr>
        </p:nvGraphicFramePr>
        <p:xfrm>
          <a:off x="98425" y="98425"/>
          <a:ext cx="515938" cy="49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" name="Packager Shell Object" showAsIcon="1" r:id="rId6" imgW="516600" imgH="491040" progId="Package">
                  <p:embed/>
                </p:oleObj>
              </mc:Choice>
              <mc:Fallback>
                <p:oleObj name="Packager Shell Object" showAsIcon="1" r:id="rId6" imgW="51660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515938" cy="490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E901D28-26FA-4113-9BC3-13735FD413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9814763"/>
              </p:ext>
            </p:extLst>
          </p:nvPr>
        </p:nvGraphicFramePr>
        <p:xfrm>
          <a:off x="98425" y="98425"/>
          <a:ext cx="515938" cy="49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8" name="Packager Shell Object" showAsIcon="1" r:id="rId8" imgW="516600" imgH="491040" progId="Package">
                  <p:embed/>
                </p:oleObj>
              </mc:Choice>
              <mc:Fallback>
                <p:oleObj name="Packager Shell Object" showAsIcon="1" r:id="rId8" imgW="51660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515938" cy="490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8AE867B-32EC-455C-B402-7DF3350A9B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646494"/>
              </p:ext>
            </p:extLst>
          </p:nvPr>
        </p:nvGraphicFramePr>
        <p:xfrm>
          <a:off x="98425" y="98425"/>
          <a:ext cx="515938" cy="49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9" name="Packager Shell Object" showAsIcon="1" r:id="rId10" imgW="516600" imgH="491040" progId="Package">
                  <p:embed/>
                </p:oleObj>
              </mc:Choice>
              <mc:Fallback>
                <p:oleObj name="Packager Shell Object" showAsIcon="1" r:id="rId10" imgW="51660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515938" cy="490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4D72ADE-DA5F-41F4-902E-AC10A88F21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5894908"/>
              </p:ext>
            </p:extLst>
          </p:nvPr>
        </p:nvGraphicFramePr>
        <p:xfrm>
          <a:off x="98425" y="98425"/>
          <a:ext cx="515938" cy="49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0" name="Packager Shell Object" showAsIcon="1" r:id="rId12" imgW="516600" imgH="491040" progId="Package">
                  <p:embed/>
                </p:oleObj>
              </mc:Choice>
              <mc:Fallback>
                <p:oleObj name="Packager Shell Object" showAsIcon="1" r:id="rId12" imgW="51660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515938" cy="490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093122C8-955F-4B2B-8007-F1896511819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84350" y="2300748"/>
            <a:ext cx="20961880" cy="10746539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92ADEF8-7173-4460-BD03-9313823B26B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297" y="4630499"/>
            <a:ext cx="9869078" cy="1910144"/>
          </a:xfrm>
          <a:prstGeom prst="rect">
            <a:avLst/>
          </a:prstGeom>
        </p:spPr>
      </p:pic>
      <p:pic>
        <p:nvPicPr>
          <p:cNvPr id="16" name="Picture 15" descr="A picture containing text&#10;&#10;Description automatically generated">
            <a:extLst>
              <a:ext uri="{FF2B5EF4-FFF2-40B4-BE49-F238E27FC236}">
                <a16:creationId xmlns:a16="http://schemas.microsoft.com/office/drawing/2014/main" id="{3A4E5B00-4B7A-45D8-B513-9696412777A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5194" y="6906854"/>
            <a:ext cx="3486150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908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784350" y="809627"/>
            <a:ext cx="12359700" cy="2246751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Performance Variation with the Number of Units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171B49-D9AE-4DFE-BD49-A3D7F1117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3538" y="7042541"/>
            <a:ext cx="8322012" cy="624150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E263A9-B17A-491E-B6AA-5840C3FDD3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9025" y="449262"/>
            <a:ext cx="8791038" cy="659327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6B81A09-C473-4D13-BA29-F396C2F29D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50" y="3629026"/>
            <a:ext cx="12075789" cy="905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412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784350" y="809627"/>
            <a:ext cx="12359700" cy="2246751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Performance Variation with the Latency of Units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171B49-D9AE-4DFE-BD49-A3D7F1117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3538" y="7042541"/>
            <a:ext cx="8322012" cy="6241509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E263A9-B17A-491E-B6AA-5840C3FDD3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9025" y="449262"/>
            <a:ext cx="8791038" cy="6593279"/>
          </a:xfrm>
          <a:prstGeom prst="rect">
            <a:avLst/>
          </a:prstGeom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B81A09-C473-4D13-BA29-F396C2F29D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50" y="3629026"/>
            <a:ext cx="12075790" cy="905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617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76301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Hardware Testing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E4EC1DA-4C3E-4B4F-9255-49AF275174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50" y="2959817"/>
            <a:ext cx="15207726" cy="38981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7B3324-67ED-4EC9-A8A5-A682B8B19DD9}"/>
              </a:ext>
            </a:extLst>
          </p:cNvPr>
          <p:cNvSpPr txBox="1"/>
          <p:nvPr/>
        </p:nvSpPr>
        <p:spPr>
          <a:xfrm>
            <a:off x="17823543" y="3154582"/>
            <a:ext cx="55589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ILA ports are connected to the inputs and outputs of the BRAM ports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C2F52AD-A6DC-4961-90E1-BB00EAEA5D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826" y="8305799"/>
            <a:ext cx="123825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232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76301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False Hold Violation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0C805837-9CEE-4AC0-8655-32BEFA6EF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89650" y="2451834"/>
            <a:ext cx="18579299" cy="1034362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2E510075-F8CB-4B69-8CE5-B33A549678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02676" y="3165892"/>
            <a:ext cx="16827947" cy="684243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6B88ACC-C649-45A8-98B5-F4A90053045B}"/>
              </a:ext>
            </a:extLst>
          </p:cNvPr>
          <p:cNvSpPr/>
          <p:nvPr/>
        </p:nvSpPr>
        <p:spPr>
          <a:xfrm>
            <a:off x="11598275" y="3165892"/>
            <a:ext cx="11033125" cy="8378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CCAE59-0540-4A47-AA56-CC84E13DCCC6}"/>
              </a:ext>
            </a:extLst>
          </p:cNvPr>
          <p:cNvSpPr txBox="1"/>
          <p:nvPr/>
        </p:nvSpPr>
        <p:spPr>
          <a:xfrm>
            <a:off x="10502676" y="9303613"/>
            <a:ext cx="1239542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The path between R3 and R4 is not triggered at the rising edge of the CLK_1X hence the hold violation at this edge must be ignored</a:t>
            </a:r>
          </a:p>
          <a:p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4753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226826" cy="13716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3" name="Picture 192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77650" cy="13716000"/>
          </a:xfrm>
          <a:prstGeom prst="rect">
            <a:avLst/>
          </a:prstGeom>
        </p:spPr>
      </p:pic>
      <p:sp>
        <p:nvSpPr>
          <p:cNvPr id="194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7238"/>
            <a:ext cx="9998271" cy="10801924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 descr="Image result for big question mark images with white background">
            <a:extLst>
              <a:ext uri="{FF2B5EF4-FFF2-40B4-BE49-F238E27FC236}">
                <a16:creationId xmlns:a16="http://schemas.microsoft.com/office/drawing/2014/main" id="{317D59A6-67D8-48B2-B968-0DC7EEC9CE00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7556"/>
          <a:stretch/>
        </p:blipFill>
        <p:spPr bwMode="auto">
          <a:xfrm>
            <a:off x="20" y="1814462"/>
            <a:ext cx="9673542" cy="10127476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21646221" y="12447404"/>
            <a:ext cx="1141159" cy="62813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8C48FCF8-25E9-4F94-BC2B-FA1B572C1FF3}" type="slidenum">
              <a:rPr lang="en-US" sz="2200">
                <a:solidFill>
                  <a:srgbClr val="898989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25</a:t>
            </a:fld>
            <a:endParaRPr lang="en-US" sz="2200">
              <a:solidFill>
                <a:srgbClr val="898989"/>
              </a:solidFill>
              <a:latin typeface="Calibri" panose="020F050202020403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15B732F-DE46-4E88-86BA-A83A2A53CEB7}"/>
              </a:ext>
            </a:extLst>
          </p:cNvPr>
          <p:cNvSpPr txBox="1"/>
          <p:nvPr/>
        </p:nvSpPr>
        <p:spPr>
          <a:xfrm>
            <a:off x="11370453" y="1105426"/>
            <a:ext cx="13169552" cy="25723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>
                <a:latin typeface="+mj-lt"/>
                <a:ea typeface="+mj-ea"/>
                <a:cs typeface="+mj-cs"/>
              </a:rPr>
              <a:t>Future Work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0964F2-9999-49ED-AD71-A0BFD90FCF1B}"/>
              </a:ext>
            </a:extLst>
          </p:cNvPr>
          <p:cNvSpPr txBox="1"/>
          <p:nvPr/>
        </p:nvSpPr>
        <p:spPr>
          <a:xfrm>
            <a:off x="11370455" y="4589374"/>
            <a:ext cx="13169548" cy="7570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6000" dirty="0"/>
              <a:t> Synthesize BRAM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6000" dirty="0"/>
              <a:t> Integrate with the on-chip ARM 	core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6000" dirty="0"/>
              <a:t> New scheduling strategies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6000" dirty="0"/>
          </a:p>
        </p:txBody>
      </p:sp>
      <p:sp>
        <p:nvSpPr>
          <p:cNvPr id="28" name="Slide Number Placeholder 1">
            <a:extLst>
              <a:ext uri="{FF2B5EF4-FFF2-40B4-BE49-F238E27FC236}">
                <a16:creationId xmlns:a16="http://schemas.microsoft.com/office/drawing/2014/main" id="{1E3E5239-8956-4919-AAAB-EB35A464A05D}"/>
              </a:ext>
            </a:extLst>
          </p:cNvPr>
          <p:cNvSpPr txBox="1">
            <a:spLocks/>
          </p:cNvSpPr>
          <p:nvPr/>
        </p:nvSpPr>
        <p:spPr>
          <a:xfrm>
            <a:off x="21770968" y="12425274"/>
            <a:ext cx="2372898" cy="730250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5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  <a:defRPr/>
            </a:pPr>
            <a:fld id="{8C48FCF8-25E9-4F94-BC2B-FA1B572C1FF3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25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66B6ED8-BAB2-4F88-852C-111764C41681}"/>
              </a:ext>
            </a:extLst>
          </p:cNvPr>
          <p:cNvCxnSpPr/>
          <p:nvPr/>
        </p:nvCxnSpPr>
        <p:spPr>
          <a:xfrm>
            <a:off x="11370453" y="4070555"/>
            <a:ext cx="11931999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315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21B8C0-8A3D-4E3C-8EBB-D2107E78E367}"/>
              </a:ext>
            </a:extLst>
          </p:cNvPr>
          <p:cNvSpPr/>
          <p:nvPr/>
        </p:nvSpPr>
        <p:spPr>
          <a:xfrm>
            <a:off x="7485438" y="5888504"/>
            <a:ext cx="940677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4000" dirty="0">
                <a:ln w="0"/>
                <a:gradFill>
                  <a:gsLst>
                    <a:gs pos="0">
                      <a:schemeClr val="accent6">
                        <a:lumMod val="65000"/>
                      </a:schemeClr>
                    </a:gs>
                    <a:gs pos="100000">
                      <a:schemeClr val="accent5">
                        <a:lumMod val="75000"/>
                      </a:schemeClr>
                    </a:gs>
                  </a:gsLst>
                  <a:lin ang="16200000" scaled="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71980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9928273" y="1392852"/>
            <a:ext cx="13169552" cy="25723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>
                <a:latin typeface="+mj-lt"/>
                <a:ea typeface="+mj-ea"/>
                <a:cs typeface="+mj-cs"/>
              </a:rPr>
              <a:t>Future Work</a:t>
            </a:r>
          </a:p>
        </p:txBody>
      </p:sp>
      <p:pic>
        <p:nvPicPr>
          <p:cNvPr id="2050" name="Picture 2" descr="Image result for big question mark images with white background">
            <a:extLst>
              <a:ext uri="{FF2B5EF4-FFF2-40B4-BE49-F238E27FC236}">
                <a16:creationId xmlns:a16="http://schemas.microsoft.com/office/drawing/2014/main" id="{317D59A6-67D8-48B2-B968-0DC7EEC9CE00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89"/>
          <a:stretch/>
        </p:blipFill>
        <p:spPr bwMode="auto">
          <a:xfrm>
            <a:off x="13901" y="10"/>
            <a:ext cx="9268747" cy="13715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59221" y="4230234"/>
            <a:ext cx="12615434" cy="0"/>
          </a:xfrm>
          <a:prstGeom prst="line">
            <a:avLst/>
          </a:prstGeom>
          <a:ln w="19050">
            <a:solidFill>
              <a:srgbClr val="C82C1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C395061-B3A0-4BB3-8FC6-92BF40F93CD9}"/>
              </a:ext>
            </a:extLst>
          </p:cNvPr>
          <p:cNvSpPr txBox="1"/>
          <p:nvPr/>
        </p:nvSpPr>
        <p:spPr>
          <a:xfrm>
            <a:off x="9928275" y="4876800"/>
            <a:ext cx="13169548" cy="7570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6000" dirty="0"/>
              <a:t>Synthesize BRAM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6000" dirty="0"/>
              <a:t>Port the tool on for on-chip ARM core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6000" dirty="0"/>
              <a:t>New scheduling strategies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6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20328788" y="12712700"/>
            <a:ext cx="2372898" cy="730250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8C48FCF8-25E9-4F94-BC2B-FA1B572C1FF3}" type="slidenum">
              <a:rPr lang="en-US" sz="120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27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2295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81336"/>
            <a:ext cx="12359700" cy="2246751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Parallelizing the Sparse LU Decomposition 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002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881336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84550" y="4399201"/>
            <a:ext cx="40263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Pre-processing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0B33F-CA9B-4081-9BF9-C889B7CEFA55}"/>
              </a:ext>
            </a:extLst>
          </p:cNvPr>
          <p:cNvSpPr txBox="1"/>
          <p:nvPr/>
        </p:nvSpPr>
        <p:spPr>
          <a:xfrm>
            <a:off x="1027110" y="5451046"/>
            <a:ext cx="104972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/>
              <a:t>Convert matrix to sparse storage format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/>
              <a:t>Pre-order the matrix for fill in reduction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/>
              <a:t>Generate verification data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D65BCE2-C226-4418-8F98-3D8F4DA500EF}"/>
              </a:ext>
            </a:extLst>
          </p:cNvPr>
          <p:cNvSpPr/>
          <p:nvPr/>
        </p:nvSpPr>
        <p:spPr>
          <a:xfrm>
            <a:off x="1027111" y="4246365"/>
            <a:ext cx="10497230" cy="108012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2EF4F6D-F953-4503-9ABD-A8260557AC48}"/>
              </a:ext>
            </a:extLst>
          </p:cNvPr>
          <p:cNvSpPr txBox="1"/>
          <p:nvPr/>
        </p:nvSpPr>
        <p:spPr>
          <a:xfrm>
            <a:off x="1811907" y="4370926"/>
            <a:ext cx="685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Pre-processing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AC0563C-271A-4980-9DC5-16918553E3D3}"/>
              </a:ext>
            </a:extLst>
          </p:cNvPr>
          <p:cNvSpPr txBox="1"/>
          <p:nvPr/>
        </p:nvSpPr>
        <p:spPr>
          <a:xfrm>
            <a:off x="10525134" y="4206249"/>
            <a:ext cx="117285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800" dirty="0">
                <a:solidFill>
                  <a:schemeClr val="bg1"/>
                </a:solidFill>
                <a:latin typeface="+mj-lt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60E2BC-4EDC-473A-B48F-FAD4062EB5B6}"/>
              </a:ext>
            </a:extLst>
          </p:cNvPr>
          <p:cNvSpPr txBox="1"/>
          <p:nvPr/>
        </p:nvSpPr>
        <p:spPr>
          <a:xfrm>
            <a:off x="16545036" y="4399201"/>
            <a:ext cx="40263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Pre-processing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E061088-9D01-4201-B931-979ED26B5273}"/>
              </a:ext>
            </a:extLst>
          </p:cNvPr>
          <p:cNvSpPr/>
          <p:nvPr/>
        </p:nvSpPr>
        <p:spPr>
          <a:xfrm>
            <a:off x="12853307" y="4246365"/>
            <a:ext cx="10335415" cy="108012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91FB1C-2299-4F6E-8834-D36CAA240DD8}"/>
              </a:ext>
            </a:extLst>
          </p:cNvPr>
          <p:cNvSpPr txBox="1"/>
          <p:nvPr/>
        </p:nvSpPr>
        <p:spPr>
          <a:xfrm>
            <a:off x="13713362" y="4337645"/>
            <a:ext cx="685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Symbolic Analysis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E27585C-870D-49E0-8980-36D7B51CF5E8}"/>
              </a:ext>
            </a:extLst>
          </p:cNvPr>
          <p:cNvSpPr txBox="1"/>
          <p:nvPr/>
        </p:nvSpPr>
        <p:spPr>
          <a:xfrm>
            <a:off x="22177683" y="4251415"/>
            <a:ext cx="117285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800" dirty="0">
                <a:solidFill>
                  <a:schemeClr val="bg1"/>
                </a:solidFill>
                <a:latin typeface="+mj-lt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0358074-0C6B-460A-9539-B059C4698AA9}"/>
              </a:ext>
            </a:extLst>
          </p:cNvPr>
          <p:cNvSpPr txBox="1"/>
          <p:nvPr/>
        </p:nvSpPr>
        <p:spPr>
          <a:xfrm>
            <a:off x="12853307" y="5451046"/>
            <a:ext cx="104972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/>
              <a:t>Find the non-zero location in factors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/>
              <a:t>Generate the computation flow graph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/>
              <a:t>Assign priority to each operation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4532CCA-BC1A-41C6-8D22-AC788941EE20}"/>
              </a:ext>
            </a:extLst>
          </p:cNvPr>
          <p:cNvSpPr txBox="1"/>
          <p:nvPr/>
        </p:nvSpPr>
        <p:spPr>
          <a:xfrm>
            <a:off x="3384552" y="8819859"/>
            <a:ext cx="40263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Pre-processing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06E9187-D8A5-4D08-AB12-DB4CBB1B1533}"/>
              </a:ext>
            </a:extLst>
          </p:cNvPr>
          <p:cNvSpPr txBox="1"/>
          <p:nvPr/>
        </p:nvSpPr>
        <p:spPr>
          <a:xfrm>
            <a:off x="1027112" y="9871704"/>
            <a:ext cx="104972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/>
              <a:t>Generate memory map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/>
              <a:t>Generate priority list based schedule for the computation flow graph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FD8BA7F-26DC-48E0-9A4A-7D302552EE11}"/>
              </a:ext>
            </a:extLst>
          </p:cNvPr>
          <p:cNvSpPr/>
          <p:nvPr/>
        </p:nvSpPr>
        <p:spPr>
          <a:xfrm>
            <a:off x="1027113" y="8667023"/>
            <a:ext cx="10497230" cy="108012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A288D6-0D72-43D4-BD37-608D6810B836}"/>
              </a:ext>
            </a:extLst>
          </p:cNvPr>
          <p:cNvSpPr txBox="1"/>
          <p:nvPr/>
        </p:nvSpPr>
        <p:spPr>
          <a:xfrm>
            <a:off x="1811909" y="8791584"/>
            <a:ext cx="685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Scheduling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61356E2-606A-4FC4-994A-8926B158DAA1}"/>
              </a:ext>
            </a:extLst>
          </p:cNvPr>
          <p:cNvSpPr txBox="1"/>
          <p:nvPr/>
        </p:nvSpPr>
        <p:spPr>
          <a:xfrm>
            <a:off x="10525136" y="8626907"/>
            <a:ext cx="117285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800" dirty="0">
                <a:solidFill>
                  <a:schemeClr val="bg1"/>
                </a:solidFill>
                <a:latin typeface="+mj-lt"/>
              </a:rPr>
              <a:t>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BBB5FA0-E36C-4336-B01E-AAC9B9216F51}"/>
              </a:ext>
            </a:extLst>
          </p:cNvPr>
          <p:cNvSpPr txBox="1"/>
          <p:nvPr/>
        </p:nvSpPr>
        <p:spPr>
          <a:xfrm>
            <a:off x="16545038" y="8819859"/>
            <a:ext cx="40263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Pre-processing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B624B37-E405-41C3-828B-B51632B59C4C}"/>
              </a:ext>
            </a:extLst>
          </p:cNvPr>
          <p:cNvSpPr/>
          <p:nvPr/>
        </p:nvSpPr>
        <p:spPr>
          <a:xfrm>
            <a:off x="12853309" y="8667023"/>
            <a:ext cx="10335415" cy="108012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500093E-4AC6-4A6E-9F21-DE742F2BF51A}"/>
              </a:ext>
            </a:extLst>
          </p:cNvPr>
          <p:cNvSpPr txBox="1"/>
          <p:nvPr/>
        </p:nvSpPr>
        <p:spPr>
          <a:xfrm>
            <a:off x="13713364" y="8758303"/>
            <a:ext cx="685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Numeric Computation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C66BAD6-899F-462B-BB4B-2C8D71B2D150}"/>
              </a:ext>
            </a:extLst>
          </p:cNvPr>
          <p:cNvSpPr txBox="1"/>
          <p:nvPr/>
        </p:nvSpPr>
        <p:spPr>
          <a:xfrm>
            <a:off x="22177685" y="8672073"/>
            <a:ext cx="117285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800" dirty="0">
                <a:solidFill>
                  <a:schemeClr val="bg1"/>
                </a:solidFill>
                <a:latin typeface="+mj-lt"/>
              </a:rPr>
              <a:t>4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F26E1DC-A28D-4FA7-8600-ADE9D84579C2}"/>
              </a:ext>
            </a:extLst>
          </p:cNvPr>
          <p:cNvSpPr txBox="1"/>
          <p:nvPr/>
        </p:nvSpPr>
        <p:spPr>
          <a:xfrm>
            <a:off x="12853309" y="9871704"/>
            <a:ext cx="104972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/>
              <a:t>Copy matrix data to FPGA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/>
              <a:t>Execute using the predefined schedule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/>
              <a:t>Write results back to main memory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D70A01-035E-46E3-BDAA-D3877B0DB7AC}"/>
              </a:ext>
            </a:extLst>
          </p:cNvPr>
          <p:cNvSpPr txBox="1"/>
          <p:nvPr/>
        </p:nvSpPr>
        <p:spPr>
          <a:xfrm>
            <a:off x="6008975" y="821985"/>
            <a:ext cx="12359700" cy="2246751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Parallelizing the Sparse LU Decomposition 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6379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638548FA-F4FA-4629-B8E9-8828D12F8C06}"/>
              </a:ext>
            </a:extLst>
          </p:cNvPr>
          <p:cNvSpPr/>
          <p:nvPr/>
        </p:nvSpPr>
        <p:spPr>
          <a:xfrm>
            <a:off x="14874049" y="8522530"/>
            <a:ext cx="6932425" cy="693970"/>
          </a:xfrm>
          <a:prstGeom prst="round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TextBox 12"/>
          <p:cNvSpPr txBox="1"/>
          <p:nvPr/>
        </p:nvSpPr>
        <p:spPr>
          <a:xfrm>
            <a:off x="6008975" y="656659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Sparse Matrix Storage Formats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1" name="Slide Number Placeholder 1">
            <a:extLst>
              <a:ext uri="{FF2B5EF4-FFF2-40B4-BE49-F238E27FC236}">
                <a16:creationId xmlns:a16="http://schemas.microsoft.com/office/drawing/2014/main" id="{4E7B1BAE-9C51-4132-AB00-6CA0EDA4DA97}"/>
              </a:ext>
            </a:extLst>
          </p:cNvPr>
          <p:cNvSpPr txBox="1">
            <a:spLocks/>
          </p:cNvSpPr>
          <p:nvPr/>
        </p:nvSpPr>
        <p:spPr>
          <a:xfrm>
            <a:off x="20490337" y="511176"/>
            <a:ext cx="5347851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Pre-Processing</a:t>
            </a:r>
          </a:p>
        </p:txBody>
      </p:sp>
      <p:pic>
        <p:nvPicPr>
          <p:cNvPr id="6" name="Picture 5" descr="A close up of a clock&#10;&#10;Description generated with high confidence">
            <a:extLst>
              <a:ext uri="{FF2B5EF4-FFF2-40B4-BE49-F238E27FC236}">
                <a16:creationId xmlns:a16="http://schemas.microsoft.com/office/drawing/2014/main" id="{7CEE7F97-DC32-4B19-8660-0A3F46D92D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4819" y="2660171"/>
            <a:ext cx="5619698" cy="45894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F7C428-4B5B-4729-B02E-1679D4B20B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2226" y="6430923"/>
            <a:ext cx="11382860" cy="2089561"/>
          </a:xfrm>
          <a:prstGeom prst="rect">
            <a:avLst/>
          </a:prstGeom>
        </p:spPr>
      </p:pic>
      <p:pic>
        <p:nvPicPr>
          <p:cNvPr id="11" name="Picture 10" descr="A close up of a white wall&#10;&#10;Description generated with high confidence">
            <a:extLst>
              <a:ext uri="{FF2B5EF4-FFF2-40B4-BE49-F238E27FC236}">
                <a16:creationId xmlns:a16="http://schemas.microsoft.com/office/drawing/2014/main" id="{5FD48956-30B3-433F-A3D9-3F758B5F49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2225" y="10018427"/>
            <a:ext cx="11586153" cy="2237460"/>
          </a:xfrm>
          <a:prstGeom prst="rect">
            <a:avLst/>
          </a:prstGeom>
        </p:spPr>
      </p:pic>
      <p:pic>
        <p:nvPicPr>
          <p:cNvPr id="14" name="Picture 13" descr="A large clock mounted to the side&#10;&#10;Description generated with high confidence">
            <a:extLst>
              <a:ext uri="{FF2B5EF4-FFF2-40B4-BE49-F238E27FC236}">
                <a16:creationId xmlns:a16="http://schemas.microsoft.com/office/drawing/2014/main" id="{23EABD26-DF88-46EE-9C88-DA0D35890F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836" y="8385785"/>
            <a:ext cx="6932425" cy="358234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C628515-EF7A-405F-BE67-1C07293B79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2225" y="2742231"/>
            <a:ext cx="11382861" cy="219074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4FF629E-7154-4351-B46A-8F38AE1A1A3B}"/>
              </a:ext>
            </a:extLst>
          </p:cNvPr>
          <p:cNvSpPr txBox="1"/>
          <p:nvPr/>
        </p:nvSpPr>
        <p:spPr>
          <a:xfrm>
            <a:off x="2404819" y="7249592"/>
            <a:ext cx="5618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/>
              <a:t>Sparse Matrix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F4655F9-1740-4FD6-96DD-D3F782735707}"/>
              </a:ext>
            </a:extLst>
          </p:cNvPr>
          <p:cNvSpPr txBox="1"/>
          <p:nvPr/>
        </p:nvSpPr>
        <p:spPr>
          <a:xfrm>
            <a:off x="2404819" y="12078423"/>
            <a:ext cx="5618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/>
              <a:t>ELLPACK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0444CCC-A246-49B3-94A2-72D860274958}"/>
              </a:ext>
            </a:extLst>
          </p:cNvPr>
          <p:cNvSpPr txBox="1"/>
          <p:nvPr/>
        </p:nvSpPr>
        <p:spPr>
          <a:xfrm>
            <a:off x="14734426" y="4932980"/>
            <a:ext cx="5618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/>
              <a:t>Triplet Format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FD7BD1E-4B13-44B4-9238-C7CE22DCFC51}"/>
              </a:ext>
            </a:extLst>
          </p:cNvPr>
          <p:cNvSpPr txBox="1"/>
          <p:nvPr/>
        </p:nvSpPr>
        <p:spPr>
          <a:xfrm>
            <a:off x="14902462" y="8494848"/>
            <a:ext cx="6932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solidFill>
                  <a:schemeClr val="bg1"/>
                </a:solidFill>
              </a:rPr>
              <a:t>Compressed Column Format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1ADE59C-61BB-40F7-A5D3-48D0F3F46608}"/>
              </a:ext>
            </a:extLst>
          </p:cNvPr>
          <p:cNvSpPr txBox="1"/>
          <p:nvPr/>
        </p:nvSpPr>
        <p:spPr>
          <a:xfrm>
            <a:off x="14749472" y="12240614"/>
            <a:ext cx="72384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/>
              <a:t>Compressed Row Format</a:t>
            </a:r>
          </a:p>
        </p:txBody>
      </p:sp>
    </p:spTree>
    <p:extLst>
      <p:ext uri="{BB962C8B-B14F-4D97-AF65-F5344CB8AC3E}">
        <p14:creationId xmlns:p14="http://schemas.microsoft.com/office/powerpoint/2010/main" val="211028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656659"/>
            <a:ext cx="12359700" cy="2246751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Approximate Minimum Degree Ordering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1" name="Slide Number Placeholder 1">
            <a:extLst>
              <a:ext uri="{FF2B5EF4-FFF2-40B4-BE49-F238E27FC236}">
                <a16:creationId xmlns:a16="http://schemas.microsoft.com/office/drawing/2014/main" id="{4E7B1BAE-9C51-4132-AB00-6CA0EDA4DA97}"/>
              </a:ext>
            </a:extLst>
          </p:cNvPr>
          <p:cNvSpPr txBox="1">
            <a:spLocks/>
          </p:cNvSpPr>
          <p:nvPr/>
        </p:nvSpPr>
        <p:spPr>
          <a:xfrm>
            <a:off x="20490337" y="511176"/>
            <a:ext cx="5347851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Pre-Processing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BD5682D-8249-4614-83F9-EA74BED775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70046" y="3062473"/>
            <a:ext cx="13007604" cy="975570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F5A329E-A365-4186-97C0-0C9F7226241B}"/>
                  </a:ext>
                </a:extLst>
              </p:cNvPr>
              <p:cNvSpPr txBox="1"/>
              <p:nvPr/>
            </p:nvSpPr>
            <p:spPr>
              <a:xfrm>
                <a:off x="1213387" y="3831508"/>
                <a:ext cx="10378844" cy="82176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/>
                  <a:t>Find a permutation matrix </a:t>
                </a:r>
                <a14:m>
                  <m:oMath xmlns:m="http://schemas.openxmlformats.org/officeDocument/2006/math"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𝑎𝑚𝑑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IN" sz="4400" dirty="0"/>
                  <a:t> such that the </a:t>
                </a:r>
                <a:r>
                  <a:rPr lang="en-IN" sz="4400" i="1" dirty="0"/>
                  <a:t>Cholesky factor</a:t>
                </a:r>
                <a:r>
                  <a:rPr lang="en-IN" sz="4400" dirty="0"/>
                  <a:t>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4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4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p>
                        <m:r>
                          <a:rPr lang="en-IN" sz="4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𝐴𝑃</m:t>
                    </m:r>
                  </m:oMath>
                </a14:m>
                <a:r>
                  <a:rPr lang="en-IN" sz="4400" dirty="0"/>
                  <a:t> has less number of fill-ins than the factors of </a:t>
                </a:r>
                <a14:m>
                  <m:oMath xmlns:m="http://schemas.openxmlformats.org/officeDocument/2006/math"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IN" sz="4400" dirty="0"/>
                  <a:t>, where </a:t>
                </a:r>
                <a14:m>
                  <m:oMath xmlns:m="http://schemas.openxmlformats.org/officeDocument/2006/math"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IN" sz="4400" dirty="0"/>
                  <a:t> is a </a:t>
                </a:r>
                <a14:m>
                  <m:oMath xmlns:m="http://schemas.openxmlformats.org/officeDocument/2006/math"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sz="4400" dirty="0"/>
                  <a:t> symmetric matrix</a:t>
                </a:r>
              </a:p>
              <a:p>
                <a:endParaRPr lang="en-IN" sz="4400" dirty="0"/>
              </a:p>
              <a:p>
                <a:r>
                  <a:rPr lang="en-IN" sz="4400" dirty="0"/>
                  <a:t>For asymmetric matrix </a:t>
                </a:r>
                <a14:m>
                  <m:oMath xmlns:m="http://schemas.openxmlformats.org/officeDocument/2006/math"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𝑎𝑚𝑑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IN" sz="4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44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IN" sz="4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IN" sz="4400" dirty="0"/>
              </a:p>
              <a:p>
                <a:endParaRPr lang="en-IN" sz="4400" dirty="0"/>
              </a:p>
              <a:p>
                <a:endParaRPr lang="en-IN" sz="4400" dirty="0"/>
              </a:p>
              <a:p>
                <a:r>
                  <a:rPr lang="en-IN" sz="4400" dirty="0"/>
                  <a:t>The linear problem </a:t>
                </a:r>
                <a14:m>
                  <m:oMath xmlns:m="http://schemas.openxmlformats.org/officeDocument/2006/math"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𝐴𝑥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sz="44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IN" sz="4400" dirty="0"/>
                  <a:t> can be solved by solving the reordered system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IN" sz="4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IN" sz="4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sz="44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p>
                              <m:r>
                                <a:rPr lang="en-IN" sz="44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IN" sz="4400" b="0" i="1" smtClean="0">
                              <a:latin typeface="Cambria Math" panose="02040503050406030204" pitchFamily="18" charset="0"/>
                            </a:rPr>
                            <m:t>𝐴𝑃</m:t>
                          </m:r>
                        </m:e>
                      </m:d>
                      <m:d>
                        <m:dPr>
                          <m:ctrlPr>
                            <a:rPr lang="en-IN" sz="4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IN" sz="4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sz="44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p>
                              <m:r>
                                <a:rPr lang="en-IN" sz="44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IN" sz="4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IN" sz="4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IN" sz="4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sz="4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p>
                          <m:r>
                            <a:rPr lang="en-IN" sz="4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IN" sz="4400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IN" sz="44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F5A329E-A365-4186-97C0-0C9F722624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3387" y="3831508"/>
                <a:ext cx="10378844" cy="8217634"/>
              </a:xfrm>
              <a:prstGeom prst="rect">
                <a:avLst/>
              </a:prstGeom>
              <a:blipFill>
                <a:blip r:embed="rId5"/>
                <a:stretch>
                  <a:fillRect l="-2349" t="-155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479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drawing of a person&#10;&#10;Description generated with high confidence">
            <a:extLst>
              <a:ext uri="{FF2B5EF4-FFF2-40B4-BE49-F238E27FC236}">
                <a16:creationId xmlns:a16="http://schemas.microsoft.com/office/drawing/2014/main" id="{A1E033D3-F253-4473-8CCA-D955E43CB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531" y="6948487"/>
            <a:ext cx="5426587" cy="5895329"/>
          </a:xfrm>
          <a:prstGeom prst="rect">
            <a:avLst/>
          </a:prstGeom>
        </p:spPr>
      </p:pic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DE233EEB-F7D5-4808-957D-EC7136ECDB11}"/>
              </a:ext>
            </a:extLst>
          </p:cNvPr>
          <p:cNvSpPr/>
          <p:nvPr/>
        </p:nvSpPr>
        <p:spPr>
          <a:xfrm>
            <a:off x="9577143" y="6420528"/>
            <a:ext cx="5324975" cy="693970"/>
          </a:xfrm>
          <a:prstGeom prst="round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TextBox 12"/>
          <p:cNvSpPr txBox="1"/>
          <p:nvPr/>
        </p:nvSpPr>
        <p:spPr>
          <a:xfrm>
            <a:off x="6008975" y="656659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Symbolic Analysis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-462577" y="511176"/>
            <a:ext cx="1675964" cy="730250"/>
          </a:xfrm>
        </p:spPr>
        <p:txBody>
          <a:bodyPr/>
          <a:lstStyle/>
          <a:p>
            <a:fld id="{8C48FCF8-25E9-4F94-BC2B-FA1B572C1FF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 descr="A close up of a building&#10;&#10;Description generated with high confidence">
            <a:extLst>
              <a:ext uri="{FF2B5EF4-FFF2-40B4-BE49-F238E27FC236}">
                <a16:creationId xmlns:a16="http://schemas.microsoft.com/office/drawing/2014/main" id="{5E985FFA-AD2D-4673-B924-5EA156CBA8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4932" y="7178758"/>
            <a:ext cx="5324976" cy="5665058"/>
          </a:xfrm>
          <a:prstGeom prst="rect">
            <a:avLst/>
          </a:prstGeom>
        </p:spPr>
      </p:pic>
      <p:pic>
        <p:nvPicPr>
          <p:cNvPr id="9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E87C2C8-C4DF-4CC2-B39E-2CBD463C81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2" y="7129462"/>
            <a:ext cx="5574753" cy="5714354"/>
          </a:xfrm>
          <a:prstGeom prst="rect">
            <a:avLst/>
          </a:prstGeom>
        </p:spPr>
      </p:pic>
      <p:pic>
        <p:nvPicPr>
          <p:cNvPr id="14" name="Picture 13" descr="A drawing of a person&#10;&#10;Description generated with high confidence">
            <a:extLst>
              <a:ext uri="{FF2B5EF4-FFF2-40B4-BE49-F238E27FC236}">
                <a16:creationId xmlns:a16="http://schemas.microsoft.com/office/drawing/2014/main" id="{7E6336BF-F90F-4180-8E6E-A352A51082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8825" y="2442086"/>
            <a:ext cx="9743870" cy="3369288"/>
          </a:xfrm>
          <a:prstGeom prst="rect">
            <a:avLst/>
          </a:prstGeom>
        </p:spPr>
      </p:pic>
      <p:pic>
        <p:nvPicPr>
          <p:cNvPr id="16" name="Picture 15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20800441-8843-4898-B558-375214420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956" y="2935402"/>
            <a:ext cx="9136472" cy="287597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1C787B5-C851-4D10-A419-8483B857C2C6}"/>
              </a:ext>
            </a:extLst>
          </p:cNvPr>
          <p:cNvSpPr txBox="1"/>
          <p:nvPr/>
        </p:nvSpPr>
        <p:spPr>
          <a:xfrm>
            <a:off x="2267742" y="6421576"/>
            <a:ext cx="5324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 err="1"/>
              <a:t>Crout’s</a:t>
            </a:r>
            <a:endParaRPr lang="en-IN" sz="40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16869F8-249D-4DE8-BF9B-46F0E3E936BB}"/>
              </a:ext>
            </a:extLst>
          </p:cNvPr>
          <p:cNvSpPr txBox="1"/>
          <p:nvPr/>
        </p:nvSpPr>
        <p:spPr>
          <a:xfrm>
            <a:off x="9725309" y="6421576"/>
            <a:ext cx="5176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solidFill>
                  <a:schemeClr val="bg1"/>
                </a:solidFill>
              </a:rPr>
              <a:t>Left-Looking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35520C-2E27-4C02-9484-A70CD6567ED3}"/>
              </a:ext>
            </a:extLst>
          </p:cNvPr>
          <p:cNvSpPr txBox="1"/>
          <p:nvPr/>
        </p:nvSpPr>
        <p:spPr>
          <a:xfrm>
            <a:off x="16784931" y="6421576"/>
            <a:ext cx="5324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/>
              <a:t>Right-Looking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BB77489-58D2-4767-9F13-44E80A2106C1}"/>
              </a:ext>
            </a:extLst>
          </p:cNvPr>
          <p:cNvCxnSpPr>
            <a:cxnSpLocks/>
          </p:cNvCxnSpPr>
          <p:nvPr/>
        </p:nvCxnSpPr>
        <p:spPr>
          <a:xfrm flipV="1">
            <a:off x="375405" y="5988058"/>
            <a:ext cx="24377650" cy="530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137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656659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IN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Gilbert-</a:t>
            </a:r>
            <a:r>
              <a:rPr lang="en-IN" sz="7000" dirty="0" err="1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Peierls</a:t>
            </a:r>
            <a:r>
              <a:rPr lang="en-IN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’ Algorithm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1" name="Slide Number Placeholder 1">
            <a:extLst>
              <a:ext uri="{FF2B5EF4-FFF2-40B4-BE49-F238E27FC236}">
                <a16:creationId xmlns:a16="http://schemas.microsoft.com/office/drawing/2014/main" id="{4E7B1BAE-9C51-4132-AB00-6CA0EDA4DA97}"/>
              </a:ext>
            </a:extLst>
          </p:cNvPr>
          <p:cNvSpPr txBox="1">
            <a:spLocks/>
          </p:cNvSpPr>
          <p:nvPr/>
        </p:nvSpPr>
        <p:spPr>
          <a:xfrm>
            <a:off x="19922837" y="511176"/>
            <a:ext cx="5902036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Symbolic Analysis </a:t>
            </a:r>
          </a:p>
        </p:txBody>
      </p:sp>
      <p:pic>
        <p:nvPicPr>
          <p:cNvPr id="7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CD2DBA0-7509-4CEE-AB55-8C8D2B3C4A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424" y="3747220"/>
            <a:ext cx="21880801" cy="76412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5B72C46-A64C-4CF3-86FE-021971878799}"/>
              </a:ext>
            </a:extLst>
          </p:cNvPr>
          <p:cNvSpPr/>
          <p:nvPr/>
        </p:nvSpPr>
        <p:spPr>
          <a:xfrm>
            <a:off x="20338473" y="6345382"/>
            <a:ext cx="2790752" cy="2272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5F32EBBA-E9B3-4B5E-A295-93FFB3D5C3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4402" y="5273386"/>
            <a:ext cx="6715125" cy="52197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023F5D8-1160-4248-BC19-BAC66B558C82}"/>
              </a:ext>
            </a:extLst>
          </p:cNvPr>
          <p:cNvSpPr/>
          <p:nvPr/>
        </p:nvSpPr>
        <p:spPr>
          <a:xfrm>
            <a:off x="3103418" y="7524750"/>
            <a:ext cx="5846618" cy="723900"/>
          </a:xfrm>
          <a:prstGeom prst="rect">
            <a:avLst/>
          </a:prstGeom>
          <a:noFill/>
          <a:ln w="95250">
            <a:gradFill>
              <a:gsLst>
                <a:gs pos="0">
                  <a:schemeClr val="accent4"/>
                </a:gs>
                <a:gs pos="75000">
                  <a:srgbClr val="C8497D"/>
                </a:gs>
                <a:gs pos="50000">
                  <a:srgbClr val="A34384"/>
                </a:gs>
                <a:gs pos="100000">
                  <a:schemeClr val="accent5">
                    <a:lumMod val="10000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826C2B-4A05-4696-9246-59FD1B6A59F2}"/>
              </a:ext>
            </a:extLst>
          </p:cNvPr>
          <p:cNvSpPr txBox="1"/>
          <p:nvPr/>
        </p:nvSpPr>
        <p:spPr>
          <a:xfrm>
            <a:off x="12188825" y="12201525"/>
            <a:ext cx="119570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J. Gilbert and T. </a:t>
            </a:r>
            <a:r>
              <a:rPr lang="en-US" sz="2800" dirty="0" err="1"/>
              <a:t>Peierls</a:t>
            </a:r>
            <a:r>
              <a:rPr lang="en-US" sz="2800" dirty="0"/>
              <a:t>, “Sparse partial pivoting in time proportional to arithmetic operations,” SIAM Journal on Scientific and Statistical Computing, vol. 9, no. 5, pp. 862–874, 1988.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79443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656659"/>
            <a:ext cx="12359700" cy="2246751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IN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Solving the Lower Triangular System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1" name="Slide Number Placeholder 1">
            <a:extLst>
              <a:ext uri="{FF2B5EF4-FFF2-40B4-BE49-F238E27FC236}">
                <a16:creationId xmlns:a16="http://schemas.microsoft.com/office/drawing/2014/main" id="{4E7B1BAE-9C51-4132-AB00-6CA0EDA4DA97}"/>
              </a:ext>
            </a:extLst>
          </p:cNvPr>
          <p:cNvSpPr txBox="1">
            <a:spLocks/>
          </p:cNvSpPr>
          <p:nvPr/>
        </p:nvSpPr>
        <p:spPr>
          <a:xfrm>
            <a:off x="19922837" y="511176"/>
            <a:ext cx="5902036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Symbolic Analysis </a:t>
            </a: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37D8CB56-139E-4C8D-BEF1-9B5BA0DB04E0}"/>
              </a:ext>
            </a:extLst>
          </p:cNvPr>
          <p:cNvSpPr txBox="1">
            <a:spLocks/>
          </p:cNvSpPr>
          <p:nvPr/>
        </p:nvSpPr>
        <p:spPr>
          <a:xfrm>
            <a:off x="20522912" y="1414909"/>
            <a:ext cx="5902036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Gilbert-</a:t>
            </a:r>
            <a:r>
              <a:rPr lang="en-US" dirty="0" err="1"/>
              <a:t>Peierls</a:t>
            </a:r>
            <a:r>
              <a:rPr lang="en-US" dirty="0"/>
              <a:t>’</a:t>
            </a:r>
          </a:p>
        </p:txBody>
      </p:sp>
      <p:pic>
        <p:nvPicPr>
          <p:cNvPr id="4" name="Picture 3" descr="A close up of a clock&#10;&#10;Description generated with high confidence">
            <a:extLst>
              <a:ext uri="{FF2B5EF4-FFF2-40B4-BE49-F238E27FC236}">
                <a16:creationId xmlns:a16="http://schemas.microsoft.com/office/drawing/2014/main" id="{1454041E-F98B-4ECF-95F0-00EC8E979C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8141" y="9905756"/>
            <a:ext cx="8773680" cy="2035435"/>
          </a:xfrm>
          <a:prstGeom prst="rect">
            <a:avLst/>
          </a:prstGeom>
        </p:spPr>
      </p:pic>
      <p:pic>
        <p:nvPicPr>
          <p:cNvPr id="12" name="Picture 1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7EF54C2-5FA1-4C00-B423-0EB2A7295E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160" y="3146041"/>
            <a:ext cx="21667329" cy="5558634"/>
          </a:xfrm>
          <a:prstGeom prst="rect">
            <a:avLst/>
          </a:prstGeom>
        </p:spPr>
      </p:pic>
      <p:pic>
        <p:nvPicPr>
          <p:cNvPr id="15" name="Picture 14" descr="A picture containing object&#10;&#10;Description generated with very high confidence">
            <a:extLst>
              <a:ext uri="{FF2B5EF4-FFF2-40B4-BE49-F238E27FC236}">
                <a16:creationId xmlns:a16="http://schemas.microsoft.com/office/drawing/2014/main" id="{D7B99E97-3DD8-483A-B7A3-E6C6DC1640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838" y="8787609"/>
            <a:ext cx="5347204" cy="4271732"/>
          </a:xfrm>
          <a:prstGeom prst="rect">
            <a:avLst/>
          </a:prstGeom>
        </p:spPr>
      </p:pic>
      <p:sp>
        <p:nvSpPr>
          <p:cNvPr id="16" name="Arrow: Down 15">
            <a:extLst>
              <a:ext uri="{FF2B5EF4-FFF2-40B4-BE49-F238E27FC236}">
                <a16:creationId xmlns:a16="http://schemas.microsoft.com/office/drawing/2014/main" id="{DAA41AD5-F57E-4A69-B913-F6B5EBA1E881}"/>
              </a:ext>
            </a:extLst>
          </p:cNvPr>
          <p:cNvSpPr/>
          <p:nvPr/>
        </p:nvSpPr>
        <p:spPr>
          <a:xfrm rot="5400000">
            <a:off x="7914004" y="10001491"/>
            <a:ext cx="1215175" cy="1843967"/>
          </a:xfrm>
          <a:prstGeom prst="downArrow">
            <a:avLst/>
          </a:prstGeom>
          <a:gradFill>
            <a:gsLst>
              <a:gs pos="20000">
                <a:schemeClr val="accent4"/>
              </a:gs>
              <a:gs pos="100000">
                <a:schemeClr val="accent5"/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772FEE-354C-482C-BD16-3B10D6165747}"/>
              </a:ext>
            </a:extLst>
          </p:cNvPr>
          <p:cNvSpPr txBox="1"/>
          <p:nvPr/>
        </p:nvSpPr>
        <p:spPr>
          <a:xfrm>
            <a:off x="12266251" y="12643842"/>
            <a:ext cx="12351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T. </a:t>
            </a:r>
            <a:r>
              <a:rPr lang="en-US" sz="2400" dirty="0" err="1"/>
              <a:t>Nechma</a:t>
            </a:r>
            <a:r>
              <a:rPr lang="en-US" sz="2400" dirty="0"/>
              <a:t> and M. </a:t>
            </a:r>
            <a:r>
              <a:rPr lang="en-US" sz="2400" dirty="0" err="1"/>
              <a:t>Zwolinski</a:t>
            </a:r>
            <a:r>
              <a:rPr lang="en-US" sz="2400" dirty="0"/>
              <a:t>, “Parallel sparse matrix solution for circuit simulation on </a:t>
            </a:r>
            <a:r>
              <a:rPr lang="en-US" sz="2400" dirty="0" err="1"/>
              <a:t>fpgas</a:t>
            </a:r>
            <a:r>
              <a:rPr lang="en-US" sz="2400" dirty="0"/>
              <a:t>,” IEEE Transactions on Computers, vol. 64, pp. 1090–1103, April 2015.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4489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08975" y="656659"/>
            <a:ext cx="12359700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IN" sz="7000" dirty="0">
                <a:solidFill>
                  <a:schemeClr val="tx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Finding Non-Zero Locations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1" name="Slide Number Placeholder 1">
            <a:extLst>
              <a:ext uri="{FF2B5EF4-FFF2-40B4-BE49-F238E27FC236}">
                <a16:creationId xmlns:a16="http://schemas.microsoft.com/office/drawing/2014/main" id="{4E7B1BAE-9C51-4132-AB00-6CA0EDA4DA97}"/>
              </a:ext>
            </a:extLst>
          </p:cNvPr>
          <p:cNvSpPr txBox="1">
            <a:spLocks/>
          </p:cNvSpPr>
          <p:nvPr/>
        </p:nvSpPr>
        <p:spPr>
          <a:xfrm>
            <a:off x="19922837" y="511176"/>
            <a:ext cx="5902036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Symbolic Analysis </a:t>
            </a: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37D8CB56-139E-4C8D-BEF1-9B5BA0DB04E0}"/>
              </a:ext>
            </a:extLst>
          </p:cNvPr>
          <p:cNvSpPr txBox="1">
            <a:spLocks/>
          </p:cNvSpPr>
          <p:nvPr/>
        </p:nvSpPr>
        <p:spPr>
          <a:xfrm>
            <a:off x="20522912" y="1414909"/>
            <a:ext cx="5902036" cy="73025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0">
                <a:schemeClr val="accent4"/>
              </a:gs>
              <a:gs pos="100000">
                <a:schemeClr val="accent5"/>
              </a:gs>
            </a:gsLst>
            <a:lin ang="0" scaled="0"/>
            <a:tileRect/>
          </a:gradFill>
        </p:spPr>
        <p:txBody>
          <a:bodyPr vert="horz" wrap="square" lIns="0" tIns="45720" rIns="248400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0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Gilbert-</a:t>
            </a:r>
            <a:r>
              <a:rPr lang="en-US" dirty="0" err="1"/>
              <a:t>Peierls</a:t>
            </a:r>
            <a:r>
              <a:rPr lang="en-US" dirty="0"/>
              <a:t>’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772FEE-354C-482C-BD16-3B10D6165747}"/>
              </a:ext>
            </a:extLst>
          </p:cNvPr>
          <p:cNvSpPr txBox="1"/>
          <p:nvPr/>
        </p:nvSpPr>
        <p:spPr>
          <a:xfrm>
            <a:off x="12266251" y="12643842"/>
            <a:ext cx="12351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T. </a:t>
            </a:r>
            <a:r>
              <a:rPr lang="en-US" sz="2400" dirty="0" err="1"/>
              <a:t>Nechma</a:t>
            </a:r>
            <a:r>
              <a:rPr lang="en-US" sz="2400" dirty="0"/>
              <a:t> and M. </a:t>
            </a:r>
            <a:r>
              <a:rPr lang="en-US" sz="2400" dirty="0" err="1"/>
              <a:t>Zwolinski</a:t>
            </a:r>
            <a:r>
              <a:rPr lang="en-US" sz="2400" dirty="0"/>
              <a:t>, “Parallel sparse matrix solution for circuit simulation on </a:t>
            </a:r>
            <a:r>
              <a:rPr lang="en-US" sz="2400" dirty="0" err="1"/>
              <a:t>fpgas</a:t>
            </a:r>
            <a:r>
              <a:rPr lang="en-US" sz="2400" dirty="0"/>
              <a:t>,” IEEE Transactions on Computers, vol. 64, pp. 1090–1103, April 2015.</a:t>
            </a:r>
            <a:endParaRPr lang="en-IN" sz="2400" dirty="0"/>
          </a:p>
        </p:txBody>
      </p:sp>
      <p:pic>
        <p:nvPicPr>
          <p:cNvPr id="5" name="Picture 4" descr="A close up of a piece of paper&#10;&#10;Description generated with very high confidence">
            <a:extLst>
              <a:ext uri="{FF2B5EF4-FFF2-40B4-BE49-F238E27FC236}">
                <a16:creationId xmlns:a16="http://schemas.microsoft.com/office/drawing/2014/main" id="{9EA0071C-A712-48AC-BADB-4F69C651D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8824" y="4572768"/>
            <a:ext cx="11425701" cy="64545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082E66-BBA8-4CC1-81B6-591CA6083E2D}"/>
              </a:ext>
            </a:extLst>
          </p:cNvPr>
          <p:cNvSpPr txBox="1"/>
          <p:nvPr/>
        </p:nvSpPr>
        <p:spPr>
          <a:xfrm>
            <a:off x="1659370" y="2561548"/>
            <a:ext cx="210589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Column dependence in the factorization process can be modelled using a DGA  of columns.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1A66B1C-BF29-4080-A8A3-9350DA0D4E98}"/>
                  </a:ext>
                </a:extLst>
              </p:cNvPr>
              <p:cNvSpPr txBox="1"/>
              <p:nvPr/>
            </p:nvSpPr>
            <p:spPr>
              <a:xfrm>
                <a:off x="1747838" y="4689214"/>
                <a:ext cx="9496032" cy="19499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000" dirty="0"/>
                  <a:t>Computational dependence for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4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4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  <m:sup>
                        <m:r>
                          <a:rPr lang="en-IN" sz="4000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en-IN" sz="4000" dirty="0"/>
                  <a:t> column is given by </a:t>
                </a:r>
                <a14:m>
                  <m:oMath xmlns:m="http://schemas.openxmlformats.org/officeDocument/2006/math">
                    <m:r>
                      <a:rPr lang="en-IN" sz="4000" b="0" i="1" smtClean="0">
                        <a:latin typeface="Cambria Math" panose="02040503050406030204" pitchFamily="18" charset="0"/>
                      </a:rPr>
                      <m:t>𝑅𝑒𝑎𝑐h</m:t>
                    </m:r>
                  </m:oMath>
                </a14:m>
                <a:r>
                  <a:rPr lang="en-IN" sz="4000" dirty="0"/>
                  <a:t> of that column in column dependence DAG: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1A66B1C-BF29-4080-A8A3-9350DA0D4E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7838" y="4689214"/>
                <a:ext cx="9496032" cy="1949957"/>
              </a:xfrm>
              <a:prstGeom prst="rect">
                <a:avLst/>
              </a:prstGeom>
              <a:blipFill>
                <a:blip r:embed="rId4"/>
                <a:stretch>
                  <a:fillRect l="-2312" t="-5000" r="-3211" b="-1250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Graphic 13">
            <a:extLst>
              <a:ext uri="{FF2B5EF4-FFF2-40B4-BE49-F238E27FC236}">
                <a16:creationId xmlns:a16="http://schemas.microsoft.com/office/drawing/2014/main" id="{66BA4C9E-53BB-4938-8782-542A0273FA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27946" y="6924279"/>
            <a:ext cx="7091363" cy="1449853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7417BD7B-B63A-4F9B-91B6-8FA10821DC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47838" y="11176139"/>
            <a:ext cx="9496032" cy="70788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4B9AE19-0AEC-4567-8995-2E8D7A33AB9C}"/>
              </a:ext>
            </a:extLst>
          </p:cNvPr>
          <p:cNvSpPr txBox="1"/>
          <p:nvPr/>
        </p:nvSpPr>
        <p:spPr>
          <a:xfrm>
            <a:off x="1747838" y="10169236"/>
            <a:ext cx="7451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Hence the  fill-ins are given by:</a:t>
            </a:r>
          </a:p>
        </p:txBody>
      </p:sp>
    </p:spTree>
    <p:extLst>
      <p:ext uri="{BB962C8B-B14F-4D97-AF65-F5344CB8AC3E}">
        <p14:creationId xmlns:p14="http://schemas.microsoft.com/office/powerpoint/2010/main" val="2073645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9">
      <a:dk1>
        <a:srgbClr val="31373B"/>
      </a:dk1>
      <a:lt1>
        <a:sysClr val="window" lastClr="FFFFFF"/>
      </a:lt1>
      <a:dk2>
        <a:srgbClr val="444955"/>
      </a:dk2>
      <a:lt2>
        <a:srgbClr val="FFFFFF"/>
      </a:lt2>
      <a:accent1>
        <a:srgbClr val="5A3793"/>
      </a:accent1>
      <a:accent2>
        <a:srgbClr val="EC4E75"/>
      </a:accent2>
      <a:accent3>
        <a:srgbClr val="5A3793"/>
      </a:accent3>
      <a:accent4>
        <a:srgbClr val="5A3793"/>
      </a:accent4>
      <a:accent5>
        <a:srgbClr val="EC4E75"/>
      </a:accent5>
      <a:accent6>
        <a:srgbClr val="5A3793"/>
      </a:accent6>
      <a:hlink>
        <a:srgbClr val="4D4D4D"/>
      </a:hlink>
      <a:folHlink>
        <a:srgbClr val="1C1C1C"/>
      </a:folHlink>
    </a:clrScheme>
    <a:fontScheme name="Custom 5">
      <a:majorFont>
        <a:latin typeface="Raleway SemiBold"/>
        <a:ea typeface=""/>
        <a:cs typeface=""/>
      </a:majorFont>
      <a:minorFont>
        <a:latin typeface="Raleway Medium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755</Words>
  <Application>Microsoft Office PowerPoint</Application>
  <PresentationFormat>Custom</PresentationFormat>
  <Paragraphs>182</Paragraphs>
  <Slides>28</Slides>
  <Notes>27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Raleway</vt:lpstr>
      <vt:lpstr>Raleway Medium</vt:lpstr>
      <vt:lpstr>Raleway SemiBold</vt:lpstr>
      <vt:lpstr>Arial</vt:lpstr>
      <vt:lpstr>Calibri</vt:lpstr>
      <vt:lpstr>Cambria Math</vt:lpstr>
      <vt:lpstr>Office Theme</vt:lpstr>
      <vt:lpstr>Package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Yogesh Mahajan</dc:creator>
  <cp:lastModifiedBy>Yogesh Mahajan</cp:lastModifiedBy>
  <cp:revision>2</cp:revision>
  <dcterms:created xsi:type="dcterms:W3CDTF">2019-06-24T05:32:47Z</dcterms:created>
  <dcterms:modified xsi:type="dcterms:W3CDTF">2019-06-24T05:37:39Z</dcterms:modified>
</cp:coreProperties>
</file>